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97"/>
    <p:restoredTop sz="82958"/>
  </p:normalViewPr>
  <p:slideViewPr>
    <p:cSldViewPr snapToGrid="0">
      <p:cViewPr varScale="1">
        <p:scale>
          <a:sx n="101" d="100"/>
          <a:sy n="101" d="100"/>
        </p:scale>
        <p:origin x="100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40B11-125F-144F-AEC9-1EC05419F844}" type="datetimeFigureOut">
              <a:rPr lang="en-US" smtClean="0"/>
              <a:t>9/2/23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B8F535-1AE2-D04A-B146-3EF80B8D2880}" type="slidenum">
              <a:rPr lang="en-US" smtClean="0"/>
              <a:t>‹#›</a:t>
            </a:fld>
            <a:endParaRPr lang="en-US"/>
          </a:p>
        </p:txBody>
      </p:sp>
    </p:spTree>
    <p:extLst>
      <p:ext uri="{BB962C8B-B14F-4D97-AF65-F5344CB8AC3E}">
        <p14:creationId xmlns:p14="http://schemas.microsoft.com/office/powerpoint/2010/main" val="1834573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around the room and introduce ourselves. Please introduce yourself quickly,</a:t>
            </a:r>
          </a:p>
        </p:txBody>
      </p:sp>
      <p:sp>
        <p:nvSpPr>
          <p:cNvPr id="4" name="Slide Number Placeholder 3"/>
          <p:cNvSpPr>
            <a:spLocks noGrp="1"/>
          </p:cNvSpPr>
          <p:nvPr>
            <p:ph type="sldNum" sz="quarter" idx="5"/>
          </p:nvPr>
        </p:nvSpPr>
        <p:spPr/>
        <p:txBody>
          <a:bodyPr/>
          <a:lstStyle/>
          <a:p>
            <a:fld id="{63B8F535-1AE2-D04A-B146-3EF80B8D2880}" type="slidenum">
              <a:rPr lang="en-US" smtClean="0"/>
              <a:t>3</a:t>
            </a:fld>
            <a:endParaRPr lang="en-US"/>
          </a:p>
        </p:txBody>
      </p:sp>
    </p:spTree>
    <p:extLst>
      <p:ext uri="{BB962C8B-B14F-4D97-AF65-F5344CB8AC3E}">
        <p14:creationId xmlns:p14="http://schemas.microsoft.com/office/powerpoint/2010/main" val="2420403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Humans would save seeds of grains to resow before monsoon. Gradually they started selecting seeds from plants which gave a good yield, </a:t>
            </a:r>
            <a:endParaRPr lang="en-IN" b="0" dirty="0">
              <a:effectLst/>
            </a:endParaRPr>
          </a:p>
        </p:txBody>
      </p:sp>
      <p:sp>
        <p:nvSpPr>
          <p:cNvPr id="4" name="Slide Number Placeholder 3"/>
          <p:cNvSpPr>
            <a:spLocks noGrp="1"/>
          </p:cNvSpPr>
          <p:nvPr>
            <p:ph type="sldNum" sz="quarter" idx="5"/>
          </p:nvPr>
        </p:nvSpPr>
        <p:spPr/>
        <p:txBody>
          <a:bodyPr/>
          <a:lstStyle/>
          <a:p>
            <a:fld id="{63B8F535-1AE2-D04A-B146-3EF80B8D2880}" type="slidenum">
              <a:rPr lang="en-US" smtClean="0"/>
              <a:t>14</a:t>
            </a:fld>
            <a:endParaRPr lang="en-US"/>
          </a:p>
        </p:txBody>
      </p:sp>
    </p:spTree>
    <p:extLst>
      <p:ext uri="{BB962C8B-B14F-4D97-AF65-F5344CB8AC3E}">
        <p14:creationId xmlns:p14="http://schemas.microsoft.com/office/powerpoint/2010/main" val="2044152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Then came attempts at irrigation and ploughing etc, so INTENTIONALLY modifying the soil and creating conditions to grow one type of crop.</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15</a:t>
            </a:fld>
            <a:endParaRPr lang="en-US"/>
          </a:p>
        </p:txBody>
      </p:sp>
    </p:spTree>
    <p:extLst>
      <p:ext uri="{BB962C8B-B14F-4D97-AF65-F5344CB8AC3E}">
        <p14:creationId xmlns:p14="http://schemas.microsoft.com/office/powerpoint/2010/main" val="231455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One of the main things that was main problem with these early adopters of agriculture was soil fertility. Let's say this plant requires some nutrients to grow, with every crop harvested these nutrients would get depleted from soil, until a time comes when they are are completely depleted and would not support the crop. This is a very limited view of soil fertility, but for now, lets stay with this.</a:t>
            </a:r>
            <a:endParaRPr lang="en-IN" b="0" dirty="0">
              <a:effectLst/>
            </a:endParaRPr>
          </a:p>
          <a:p>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16</a:t>
            </a:fld>
            <a:endParaRPr lang="en-US"/>
          </a:p>
        </p:txBody>
      </p:sp>
    </p:spTree>
    <p:extLst>
      <p:ext uri="{BB962C8B-B14F-4D97-AF65-F5344CB8AC3E}">
        <p14:creationId xmlns:p14="http://schemas.microsoft.com/office/powerpoint/2010/main" val="3094144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So what did early farmers do to address this?  At first, they did nothing ,</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17</a:t>
            </a:fld>
            <a:endParaRPr lang="en-US"/>
          </a:p>
        </p:txBody>
      </p:sp>
    </p:spTree>
    <p:extLst>
      <p:ext uri="{BB962C8B-B14F-4D97-AF65-F5344CB8AC3E}">
        <p14:creationId xmlns:p14="http://schemas.microsoft.com/office/powerpoint/2010/main" val="3570127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They followed something called shifting agriculture. They just cleared another plot of land which was uncultivated and fertile, meanwhile the cultivated fallow land become fertile again thanks to natural processes , weeds and plants would grow again, decompose and add nutrients back to soil</a:t>
            </a:r>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18</a:t>
            </a:fld>
            <a:endParaRPr lang="en-US"/>
          </a:p>
        </p:txBody>
      </p:sp>
    </p:spTree>
    <p:extLst>
      <p:ext uri="{BB962C8B-B14F-4D97-AF65-F5344CB8AC3E}">
        <p14:creationId xmlns:p14="http://schemas.microsoft.com/office/powerpoint/2010/main" val="1089169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But shifting agriculture couldn't go on forever, land itself is finite source with the increase in population thanks to success of agricultural produce, this method couldn't go on forever. And one of fundamental thing about humans is to own things. So, someone must have observed land on which livestock was </a:t>
            </a:r>
            <a:r>
              <a:rPr lang="en-IN" sz="1800" b="0" i="0" u="none" strike="noStrike" dirty="0" err="1">
                <a:solidFill>
                  <a:srgbClr val="000000"/>
                </a:solidFill>
                <a:effectLst/>
                <a:latin typeface="Arial" panose="020B0604020202020204" pitchFamily="34" charset="0"/>
              </a:rPr>
              <a:t>kralled</a:t>
            </a:r>
            <a:r>
              <a:rPr lang="en-IN" sz="1800" b="0" i="0" u="none" strike="noStrike" dirty="0">
                <a:solidFill>
                  <a:srgbClr val="000000"/>
                </a:solidFill>
                <a:effectLst/>
                <a:latin typeface="Arial" panose="020B0604020202020204" pitchFamily="34" charset="0"/>
              </a:rPr>
              <a:t> regained fertility sooner, because of all the dung and urine.   </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19</a:t>
            </a:fld>
            <a:endParaRPr lang="en-US"/>
          </a:p>
        </p:txBody>
      </p:sp>
    </p:spTree>
    <p:extLst>
      <p:ext uri="{BB962C8B-B14F-4D97-AF65-F5344CB8AC3E}">
        <p14:creationId xmlns:p14="http://schemas.microsoft.com/office/powerpoint/2010/main" val="3216299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So adding manure from various livestock became common way of adding some fertility back</a:t>
            </a:r>
            <a:endParaRPr lang="en-IN" b="0" dirty="0">
              <a:effectLst/>
            </a:endParaRPr>
          </a:p>
          <a:p>
            <a:br>
              <a:rPr lang="en-IN" dirty="0"/>
            </a:br>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20</a:t>
            </a:fld>
            <a:endParaRPr lang="en-US"/>
          </a:p>
        </p:txBody>
      </p:sp>
    </p:spTree>
    <p:extLst>
      <p:ext uri="{BB962C8B-B14F-4D97-AF65-F5344CB8AC3E}">
        <p14:creationId xmlns:p14="http://schemas.microsoft.com/office/powerpoint/2010/main" val="254678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Some started using wood ash to replenish the soil as this contained a lot of minerals, calcium and phosphorus.</a:t>
            </a: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21</a:t>
            </a:fld>
            <a:endParaRPr lang="en-US"/>
          </a:p>
        </p:txBody>
      </p:sp>
    </p:spTree>
    <p:extLst>
      <p:ext uri="{BB962C8B-B14F-4D97-AF65-F5344CB8AC3E}">
        <p14:creationId xmlns:p14="http://schemas.microsoft.com/office/powerpoint/2010/main" val="3524391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Crop rotation was another method used, like growing a legume which added nitrogen to soil, and then using this nitrogen to grow a cereal and then growing a cover crop</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22</a:t>
            </a:fld>
            <a:endParaRPr lang="en-US"/>
          </a:p>
        </p:txBody>
      </p:sp>
    </p:spTree>
    <p:extLst>
      <p:ext uri="{BB962C8B-B14F-4D97-AF65-F5344CB8AC3E}">
        <p14:creationId xmlns:p14="http://schemas.microsoft.com/office/powerpoint/2010/main" val="4103007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0" i="0" u="none" strike="noStrike" dirty="0">
                <a:solidFill>
                  <a:srgbClr val="000000"/>
                </a:solidFill>
                <a:effectLst/>
                <a:latin typeface="Arial" panose="020B0604020202020204" pitchFamily="34" charset="0"/>
              </a:rPr>
              <a:t>Other odd ways include using dead animals as manure, Native </a:t>
            </a:r>
            <a:r>
              <a:rPr lang="en-IN" sz="1800" b="0" i="0" u="none" strike="noStrike" dirty="0" err="1">
                <a:solidFill>
                  <a:srgbClr val="000000"/>
                </a:solidFill>
                <a:effectLst/>
                <a:latin typeface="Arial" panose="020B0604020202020204" pitchFamily="34" charset="0"/>
              </a:rPr>
              <a:t>indians</a:t>
            </a:r>
            <a:r>
              <a:rPr lang="en-IN" sz="1800" b="0" i="0" u="none" strike="noStrike" dirty="0">
                <a:solidFill>
                  <a:srgbClr val="000000"/>
                </a:solidFill>
                <a:effectLst/>
                <a:latin typeface="Arial" panose="020B0604020202020204" pitchFamily="34" charset="0"/>
              </a:rPr>
              <a:t> actually taught the pilgrims how to grow crops using dead fish, that's how these pilgrims survived the first year in </a:t>
            </a:r>
            <a:r>
              <a:rPr lang="en-IN" sz="1800" b="0" i="0" u="none" strike="noStrike" dirty="0" err="1">
                <a:solidFill>
                  <a:srgbClr val="000000"/>
                </a:solidFill>
                <a:effectLst/>
                <a:latin typeface="Arial" panose="020B0604020202020204" pitchFamily="34" charset="0"/>
              </a:rPr>
              <a:t>america</a:t>
            </a:r>
            <a:r>
              <a:rPr lang="en-IN" sz="1800" b="0" i="0" u="none" strike="noStrike" dirty="0">
                <a:solidFill>
                  <a:srgbClr val="000000"/>
                </a:solidFill>
                <a:effectLst/>
                <a:latin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23</a:t>
            </a:fld>
            <a:endParaRPr lang="en-US"/>
          </a:p>
        </p:txBody>
      </p:sp>
    </p:spTree>
    <p:extLst>
      <p:ext uri="{BB962C8B-B14F-4D97-AF65-F5344CB8AC3E}">
        <p14:creationId xmlns:p14="http://schemas.microsoft.com/office/powerpoint/2010/main" val="314395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dirty="0"/>
              <a:t>First, lets do a </a:t>
            </a:r>
            <a:r>
              <a:rPr lang="en-US" dirty="0" err="1"/>
              <a:t>whirwiind</a:t>
            </a:r>
            <a:r>
              <a:rPr lang="en-US" dirty="0"/>
              <a:t> tour of history. </a:t>
            </a:r>
            <a:r>
              <a:rPr lang="en-IN" sz="1800" b="0" i="0" u="none" strike="noStrike" dirty="0">
                <a:solidFill>
                  <a:srgbClr val="000000"/>
                </a:solidFill>
                <a:effectLst/>
                <a:latin typeface="Arial" panose="020B0604020202020204" pitchFamily="34" charset="0"/>
              </a:rPr>
              <a:t>It is generally agreed that villages or settlements existed well before agriculture, these were near good sources of water and food, like rivers where good dependable fishing could be had or near migration routes of animals </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6</a:t>
            </a:fld>
            <a:endParaRPr lang="en-US"/>
          </a:p>
        </p:txBody>
      </p:sp>
    </p:spTree>
    <p:extLst>
      <p:ext uri="{BB962C8B-B14F-4D97-AF65-F5344CB8AC3E}">
        <p14:creationId xmlns:p14="http://schemas.microsoft.com/office/powerpoint/2010/main" val="3191683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Farming remained more or less the same till 18th century when industrial revolution started, more people were needed to work the factories and less number of farmers had to grow more food more quickly to feed them </a:t>
            </a:r>
            <a:endParaRPr lang="en-IN" b="0" dirty="0">
              <a:effectLst/>
            </a:endParaRPr>
          </a:p>
          <a:p>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24</a:t>
            </a:fld>
            <a:endParaRPr lang="en-US"/>
          </a:p>
        </p:txBody>
      </p:sp>
    </p:spTree>
    <p:extLst>
      <p:ext uri="{BB962C8B-B14F-4D97-AF65-F5344CB8AC3E}">
        <p14:creationId xmlns:p14="http://schemas.microsoft.com/office/powerpoint/2010/main" val="2200410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What made this possible was Guano which is sea bird shit (and also bat shit). It was one of the first commercially available fertilizer of  the modern world, but the the </a:t>
            </a:r>
            <a:r>
              <a:rPr lang="en-IN" sz="1800" b="0" i="0" u="none" strike="noStrike" dirty="0" err="1">
                <a:solidFill>
                  <a:srgbClr val="000000"/>
                </a:solidFill>
                <a:effectLst/>
                <a:latin typeface="Arial" panose="020B0604020202020204" pitchFamily="34" charset="0"/>
              </a:rPr>
              <a:t>inca</a:t>
            </a:r>
            <a:r>
              <a:rPr lang="en-IN" sz="1800" b="0" i="0" u="none" strike="noStrike" dirty="0">
                <a:solidFill>
                  <a:srgbClr val="000000"/>
                </a:solidFill>
                <a:effectLst/>
                <a:latin typeface="Arial" panose="020B0604020202020204" pitchFamily="34" charset="0"/>
              </a:rPr>
              <a:t> civilization had grown on food using it . Very rich in Nitrogen, Potassium and Phosphorus.</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25</a:t>
            </a:fld>
            <a:endParaRPr lang="en-US"/>
          </a:p>
        </p:txBody>
      </p:sp>
    </p:spTree>
    <p:extLst>
      <p:ext uri="{BB962C8B-B14F-4D97-AF65-F5344CB8AC3E}">
        <p14:creationId xmlns:p14="http://schemas.microsoft.com/office/powerpoint/2010/main" val="4126162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Entire mountains of guano accumulated over centuries were mined and shipped to the modern world, countries would claim uninhabited islands for its guano </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26</a:t>
            </a:fld>
            <a:endParaRPr lang="en-US"/>
          </a:p>
        </p:txBody>
      </p:sp>
    </p:spTree>
    <p:extLst>
      <p:ext uri="{BB962C8B-B14F-4D97-AF65-F5344CB8AC3E}">
        <p14:creationId xmlns:p14="http://schemas.microsoft.com/office/powerpoint/2010/main" val="1315382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0" i="0" u="none" strike="noStrike" dirty="0">
                <a:solidFill>
                  <a:srgbClr val="000000"/>
                </a:solidFill>
                <a:effectLst/>
                <a:latin typeface="Arial" panose="020B0604020202020204" pitchFamily="34" charset="0"/>
              </a:rPr>
              <a:t>But again it was a finite source and this white gold soon began running out, entire islands were dug up and shipped over thousands of miles and, it became so rare that at the fag end of its supply, a sack of this white gold started costing super high – hence the name white gold.</a:t>
            </a: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27</a:t>
            </a:fld>
            <a:endParaRPr lang="en-US"/>
          </a:p>
        </p:txBody>
      </p:sp>
    </p:spTree>
    <p:extLst>
      <p:ext uri="{BB962C8B-B14F-4D97-AF65-F5344CB8AC3E}">
        <p14:creationId xmlns:p14="http://schemas.microsoft.com/office/powerpoint/2010/main" val="3056611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The world was hooked onto Guano. So much that, in 1879, the Guano war that took 18,000 lives was fought over rights of these guano rich islands</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28</a:t>
            </a:fld>
            <a:endParaRPr lang="en-US"/>
          </a:p>
        </p:txBody>
      </p:sp>
    </p:spTree>
    <p:extLst>
      <p:ext uri="{BB962C8B-B14F-4D97-AF65-F5344CB8AC3E}">
        <p14:creationId xmlns:p14="http://schemas.microsoft.com/office/powerpoint/2010/main" val="34538757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0" i="0" u="none" strike="noStrike" dirty="0">
                <a:solidFill>
                  <a:srgbClr val="000000"/>
                </a:solidFill>
                <a:effectLst/>
                <a:latin typeface="Arial" panose="020B0604020202020204" pitchFamily="34" charset="0"/>
              </a:rPr>
              <a:t>But why did guano work so well? A </a:t>
            </a:r>
            <a:r>
              <a:rPr lang="en-IN" sz="1800" b="0" i="0" u="none" strike="noStrike" dirty="0" err="1">
                <a:solidFill>
                  <a:srgbClr val="000000"/>
                </a:solidFill>
                <a:effectLst/>
                <a:latin typeface="Arial" panose="020B0604020202020204" pitchFamily="34" charset="0"/>
              </a:rPr>
              <a:t>fistfull</a:t>
            </a:r>
            <a:r>
              <a:rPr lang="en-IN" sz="1800" b="0" i="0" u="none" strike="noStrike" dirty="0">
                <a:solidFill>
                  <a:srgbClr val="000000"/>
                </a:solidFill>
                <a:effectLst/>
                <a:latin typeface="Arial" panose="020B0604020202020204" pitchFamily="34" charset="0"/>
              </a:rPr>
              <a:t> of guano gave the same results as a bushel of manure.</a:t>
            </a:r>
            <a:br>
              <a:rPr lang="en-IN" sz="1800" b="0" i="0" u="none" strike="noStrike" dirty="0">
                <a:solidFill>
                  <a:srgbClr val="000000"/>
                </a:solidFill>
                <a:effectLst/>
                <a:latin typeface="Arial" panose="020B0604020202020204" pitchFamily="34" charset="0"/>
              </a:rPr>
            </a:br>
            <a:r>
              <a:rPr lang="en-IN" sz="1800" b="0" i="0" u="none" strike="noStrike" dirty="0">
                <a:solidFill>
                  <a:srgbClr val="000000"/>
                </a:solidFill>
                <a:effectLst/>
                <a:latin typeface="Arial" panose="020B0604020202020204" pitchFamily="34" charset="0"/>
              </a:rPr>
              <a:t>Scientists had figured out by now that it was due to nitrogen and phosphorus content, 20% of guano was nitrite whereas in cow dung it was  0.5 %, so with dwindling supply and they had to figure out a way to synthesize this nitrogen</a:t>
            </a: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29</a:t>
            </a:fld>
            <a:endParaRPr lang="en-US"/>
          </a:p>
        </p:txBody>
      </p:sp>
    </p:spTree>
    <p:extLst>
      <p:ext uri="{BB962C8B-B14F-4D97-AF65-F5344CB8AC3E}">
        <p14:creationId xmlns:p14="http://schemas.microsoft.com/office/powerpoint/2010/main" val="2185829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dirty="0">
                <a:effectLst/>
                <a:latin typeface="-apple-system"/>
              </a:rPr>
              <a:t>Methodological reductionism is the position that the best scientific strategy is to attempt to reduce explanations to the smallest possible entities.</a:t>
            </a:r>
          </a:p>
          <a:p>
            <a:endParaRPr lang="en-IN" b="0" i="0" dirty="0">
              <a:effectLst/>
              <a:latin typeface="-apple-system"/>
            </a:endParaRPr>
          </a:p>
          <a:p>
            <a:r>
              <a:rPr lang="en-IN" b="0" i="0" dirty="0">
                <a:effectLst/>
                <a:latin typeface="-apple-system"/>
              </a:rPr>
              <a:t>It all started with a BIG LIE</a:t>
            </a:r>
          </a:p>
          <a:p>
            <a:endParaRPr lang="en-IN" b="0" i="0" dirty="0">
              <a:effectLst/>
              <a:latin typeface="-apple-system"/>
            </a:endParaRPr>
          </a:p>
          <a:p>
            <a:r>
              <a:rPr lang="en-IN" b="0" i="0" dirty="0">
                <a:effectLst/>
                <a:latin typeface="-apple-system"/>
              </a:rPr>
              <a:t>The fertilizer industry ignored Liebig’s admission and revision of his theories where he admitted that agriculture was complex and  holistic approach was needed instead of a reductionist approach.</a:t>
            </a:r>
          </a:p>
          <a:p>
            <a:endParaRPr lang="en-IN" b="0" i="0" dirty="0">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30</a:t>
            </a:fld>
            <a:endParaRPr lang="en-US"/>
          </a:p>
        </p:txBody>
      </p:sp>
    </p:spTree>
    <p:extLst>
      <p:ext uri="{BB962C8B-B14F-4D97-AF65-F5344CB8AC3E}">
        <p14:creationId xmlns:p14="http://schemas.microsoft.com/office/powerpoint/2010/main" val="29994077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1913 Haber</a:t>
            </a:r>
            <a:br>
              <a:rPr lang="en-US" dirty="0"/>
            </a:br>
            <a:r>
              <a:rPr lang="en-US" dirty="0"/>
              <a:t>1914 World War 1</a:t>
            </a:r>
          </a:p>
        </p:txBody>
      </p:sp>
      <p:sp>
        <p:nvSpPr>
          <p:cNvPr id="4" name="Slide Number Placeholder 3"/>
          <p:cNvSpPr>
            <a:spLocks noGrp="1"/>
          </p:cNvSpPr>
          <p:nvPr>
            <p:ph type="sldNum" sz="quarter" idx="5"/>
          </p:nvPr>
        </p:nvSpPr>
        <p:spPr/>
        <p:txBody>
          <a:bodyPr/>
          <a:lstStyle/>
          <a:p>
            <a:fld id="{63B8F535-1AE2-D04A-B146-3EF80B8D2880}" type="slidenum">
              <a:rPr lang="en-US" smtClean="0"/>
              <a:t>31</a:t>
            </a:fld>
            <a:endParaRPr lang="en-US"/>
          </a:p>
        </p:txBody>
      </p:sp>
    </p:spTree>
    <p:extLst>
      <p:ext uri="{BB962C8B-B14F-4D97-AF65-F5344CB8AC3E}">
        <p14:creationId xmlns:p14="http://schemas.microsoft.com/office/powerpoint/2010/main" val="2251864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33</a:t>
            </a:fld>
            <a:endParaRPr lang="en-US"/>
          </a:p>
        </p:txBody>
      </p:sp>
    </p:spTree>
    <p:extLst>
      <p:ext uri="{BB962C8B-B14F-4D97-AF65-F5344CB8AC3E}">
        <p14:creationId xmlns:p14="http://schemas.microsoft.com/office/powerpoint/2010/main" val="2704783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Chemical fertilizers just replenish nitrogen, potassium and phosphorous. Soil fertility is much more than these three, there are lot of other nutrients and minerals which are not at all replenished by these.</a:t>
            </a:r>
            <a:endParaRPr lang="en-IN" b="0" dirty="0">
              <a:effectLst/>
            </a:endParaRPr>
          </a:p>
        </p:txBody>
      </p:sp>
      <p:sp>
        <p:nvSpPr>
          <p:cNvPr id="4" name="Slide Number Placeholder 3"/>
          <p:cNvSpPr>
            <a:spLocks noGrp="1"/>
          </p:cNvSpPr>
          <p:nvPr>
            <p:ph type="sldNum" sz="quarter" idx="5"/>
          </p:nvPr>
        </p:nvSpPr>
        <p:spPr/>
        <p:txBody>
          <a:bodyPr/>
          <a:lstStyle/>
          <a:p>
            <a:fld id="{63B8F535-1AE2-D04A-B146-3EF80B8D2880}" type="slidenum">
              <a:rPr lang="en-US" smtClean="0"/>
              <a:t>42</a:t>
            </a:fld>
            <a:endParaRPr lang="en-US"/>
          </a:p>
        </p:txBody>
      </p:sp>
    </p:spTree>
    <p:extLst>
      <p:ext uri="{BB962C8B-B14F-4D97-AF65-F5344CB8AC3E}">
        <p14:creationId xmlns:p14="http://schemas.microsoft.com/office/powerpoint/2010/main" val="391878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The residents of these early settlements were still hunter gatherers </a:t>
            </a:r>
            <a:endParaRPr lang="en-IN" b="0" dirty="0">
              <a:effectLst/>
            </a:endParaRPr>
          </a:p>
          <a:p>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7</a:t>
            </a:fld>
            <a:endParaRPr lang="en-US"/>
          </a:p>
        </p:txBody>
      </p:sp>
    </p:spTree>
    <p:extLst>
      <p:ext uri="{BB962C8B-B14F-4D97-AF65-F5344CB8AC3E}">
        <p14:creationId xmlns:p14="http://schemas.microsoft.com/office/powerpoint/2010/main" val="1993679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br>
              <a:rPr lang="en-IN" dirty="0"/>
            </a:br>
            <a:r>
              <a:rPr lang="en-IN" sz="1800" b="0" i="0" u="none" strike="noStrike" dirty="0">
                <a:solidFill>
                  <a:srgbClr val="000000"/>
                </a:solidFill>
                <a:effectLst/>
                <a:latin typeface="Arial" panose="020B0604020202020204" pitchFamily="34" charset="0"/>
              </a:rPr>
              <a:t>And soil needs to be porous and soft and have a lot of organic matter, microbes and other small animals of the soil provide these</a:t>
            </a:r>
            <a:r>
              <a:rPr lang="en-US" sz="1800" b="0" i="0" u="none" strike="noStrike" dirty="0">
                <a:solidFill>
                  <a:srgbClr val="000000"/>
                </a:solidFill>
                <a:effectLst/>
                <a:latin typeface="Arial" panose="020B0604020202020204" pitchFamily="34" charset="0"/>
              </a:rPr>
              <a:t>.</a:t>
            </a:r>
            <a:endParaRPr lang="en-IN" b="0" dirty="0">
              <a:effectLst/>
            </a:endParaRPr>
          </a:p>
        </p:txBody>
      </p:sp>
      <p:sp>
        <p:nvSpPr>
          <p:cNvPr id="4" name="Slide Number Placeholder 3"/>
          <p:cNvSpPr>
            <a:spLocks noGrp="1"/>
          </p:cNvSpPr>
          <p:nvPr>
            <p:ph type="sldNum" sz="quarter" idx="5"/>
          </p:nvPr>
        </p:nvSpPr>
        <p:spPr/>
        <p:txBody>
          <a:bodyPr/>
          <a:lstStyle/>
          <a:p>
            <a:fld id="{63B8F535-1AE2-D04A-B146-3EF80B8D2880}" type="slidenum">
              <a:rPr lang="en-US" smtClean="0"/>
              <a:t>43</a:t>
            </a:fld>
            <a:endParaRPr lang="en-US"/>
          </a:p>
        </p:txBody>
      </p:sp>
    </p:spTree>
    <p:extLst>
      <p:ext uri="{BB962C8B-B14F-4D97-AF65-F5344CB8AC3E}">
        <p14:creationId xmlns:p14="http://schemas.microsoft.com/office/powerpoint/2010/main" val="1784683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Chemical fertilizers change the soil chemistry change its </a:t>
            </a:r>
            <a:r>
              <a:rPr lang="en-IN" sz="1800" b="0" i="0" u="none" strike="noStrike" dirty="0" err="1">
                <a:solidFill>
                  <a:srgbClr val="000000"/>
                </a:solidFill>
                <a:effectLst/>
                <a:latin typeface="Arial" panose="020B0604020202020204" pitchFamily="34" charset="0"/>
              </a:rPr>
              <a:t>ph</a:t>
            </a:r>
            <a:r>
              <a:rPr lang="en-IN" sz="1800" b="0" i="0" u="none" strike="noStrike" dirty="0">
                <a:solidFill>
                  <a:srgbClr val="000000"/>
                </a:solidFill>
                <a:effectLst/>
                <a:latin typeface="Arial" panose="020B0604020202020204" pitchFamily="34" charset="0"/>
              </a:rPr>
              <a:t>, this leads to soil crumbs loose their structure, when soil structure changes and becomes hard it no longer support the crops.</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44</a:t>
            </a:fld>
            <a:endParaRPr lang="en-US"/>
          </a:p>
        </p:txBody>
      </p:sp>
    </p:spTree>
    <p:extLst>
      <p:ext uri="{BB962C8B-B14F-4D97-AF65-F5344CB8AC3E}">
        <p14:creationId xmlns:p14="http://schemas.microsoft.com/office/powerpoint/2010/main" val="3292940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Nor does it support soil microbes which convert a lot of nutrients into bioavailable form.</a:t>
            </a:r>
            <a:endParaRPr lang="en-IN" b="0" dirty="0">
              <a:effectLst/>
            </a:endParaRPr>
          </a:p>
        </p:txBody>
      </p:sp>
      <p:sp>
        <p:nvSpPr>
          <p:cNvPr id="4" name="Slide Number Placeholder 3"/>
          <p:cNvSpPr>
            <a:spLocks noGrp="1"/>
          </p:cNvSpPr>
          <p:nvPr>
            <p:ph type="sldNum" sz="quarter" idx="5"/>
          </p:nvPr>
        </p:nvSpPr>
        <p:spPr/>
        <p:txBody>
          <a:bodyPr/>
          <a:lstStyle/>
          <a:p>
            <a:fld id="{63B8F535-1AE2-D04A-B146-3EF80B8D2880}" type="slidenum">
              <a:rPr lang="en-US" smtClean="0"/>
              <a:t>45</a:t>
            </a:fld>
            <a:endParaRPr lang="en-US"/>
          </a:p>
        </p:txBody>
      </p:sp>
    </p:spTree>
    <p:extLst>
      <p:ext uri="{BB962C8B-B14F-4D97-AF65-F5344CB8AC3E}">
        <p14:creationId xmlns:p14="http://schemas.microsoft.com/office/powerpoint/2010/main" val="811671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0" i="0" u="none" strike="noStrike" dirty="0">
                <a:solidFill>
                  <a:srgbClr val="000000"/>
                </a:solidFill>
                <a:effectLst/>
                <a:latin typeface="Arial" panose="020B0604020202020204" pitchFamily="34" charset="0"/>
              </a:rPr>
              <a:t>Another issue is that not all of the applied fertilizer is used up by the crops. It is  estimated that 40%–70% of the nitrogen, 80%–90% of the phosphorus, and 50%–70% of the potassium of the fertilizers applied is lost - it gets washed off into water bodies leading to blooming of algae, groundwater pollution et. These algal blooms increase methane emissions into the atmosphere.</a:t>
            </a: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46</a:t>
            </a:fld>
            <a:endParaRPr lang="en-US"/>
          </a:p>
        </p:txBody>
      </p:sp>
    </p:spTree>
    <p:extLst>
      <p:ext uri="{BB962C8B-B14F-4D97-AF65-F5344CB8AC3E}">
        <p14:creationId xmlns:p14="http://schemas.microsoft.com/office/powerpoint/2010/main" val="34332182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333333"/>
                </a:solidFill>
                <a:effectLst/>
                <a:latin typeface="Arial" panose="020B0604020202020204" pitchFamily="34" charset="0"/>
              </a:rPr>
              <a:t>Another issue is that chemical fertilizers are again a finite source like guano, fertilizer industry transforms millions of tons of air, natural gas and mined ores into fertilizers, both potassium and phosphorus fertilizer is made from mined ores</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47</a:t>
            </a:fld>
            <a:endParaRPr lang="en-US"/>
          </a:p>
        </p:txBody>
      </p:sp>
    </p:spTree>
    <p:extLst>
      <p:ext uri="{BB962C8B-B14F-4D97-AF65-F5344CB8AC3E}">
        <p14:creationId xmlns:p14="http://schemas.microsoft.com/office/powerpoint/2010/main" val="1648805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Some of these ores have already reached their peak supplies. for example – some reports suggest  50% of reserves of phosphate have already been mined and used up. Agrochemicals lobby claims there is 300 years of rock phosphate left to mine.</a:t>
            </a:r>
          </a:p>
          <a:p>
            <a:pPr rtl="0">
              <a:spcBef>
                <a:spcPts val="0"/>
              </a:spcBef>
              <a:spcAft>
                <a:spcPts val="0"/>
              </a:spcAft>
            </a:pPr>
            <a:endParaRPr lang="en-IN" sz="1800" b="0" i="0" u="none" strike="noStrike" dirty="0">
              <a:solidFill>
                <a:srgbClr val="000000"/>
              </a:solidFill>
              <a:effectLst/>
              <a:latin typeface="Arial" panose="020B0604020202020204" pitchFamily="34" charset="0"/>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48</a:t>
            </a:fld>
            <a:endParaRPr lang="en-US"/>
          </a:p>
        </p:txBody>
      </p:sp>
    </p:spTree>
    <p:extLst>
      <p:ext uri="{BB962C8B-B14F-4D97-AF65-F5344CB8AC3E}">
        <p14:creationId xmlns:p14="http://schemas.microsoft.com/office/powerpoint/2010/main" val="41443467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200" b="0" i="0" u="none" strike="noStrike" dirty="0">
                <a:solidFill>
                  <a:srgbClr val="000000"/>
                </a:solidFill>
                <a:effectLst/>
                <a:latin typeface="Arial" panose="020B0604020202020204" pitchFamily="34" charset="0"/>
              </a:rPr>
              <a:t>For </a:t>
            </a:r>
            <a:r>
              <a:rPr lang="en-IN" sz="1200" b="0" i="0" u="none" strike="noStrike" dirty="0" err="1">
                <a:solidFill>
                  <a:srgbClr val="000000"/>
                </a:solidFill>
                <a:effectLst/>
                <a:latin typeface="Arial" panose="020B0604020202020204" pitchFamily="34" charset="0"/>
              </a:rPr>
              <a:t>india</a:t>
            </a:r>
            <a:r>
              <a:rPr lang="en-IN" sz="1200" b="0" i="0" u="none" strike="noStrike" dirty="0">
                <a:solidFill>
                  <a:srgbClr val="000000"/>
                </a:solidFill>
                <a:effectLst/>
                <a:latin typeface="Arial" panose="020B0604020202020204" pitchFamily="34" charset="0"/>
              </a:rPr>
              <a:t>, though, we don’t have much of these ores. And we need to import them anyway.</a:t>
            </a:r>
            <a:endParaRPr lang="en-IN" b="0" dirty="0">
              <a:effectLst/>
            </a:endParaRPr>
          </a:p>
          <a:p>
            <a:endParaRPr lang="en-US" dirty="0"/>
          </a:p>
          <a:p>
            <a:r>
              <a:rPr lang="en-US" dirty="0"/>
              <a:t>For India’s food security without relying on imports, moving into organic is a MUST.</a:t>
            </a:r>
          </a:p>
        </p:txBody>
      </p:sp>
      <p:sp>
        <p:nvSpPr>
          <p:cNvPr id="4" name="Slide Number Placeholder 3"/>
          <p:cNvSpPr>
            <a:spLocks noGrp="1"/>
          </p:cNvSpPr>
          <p:nvPr>
            <p:ph type="sldNum" sz="quarter" idx="5"/>
          </p:nvPr>
        </p:nvSpPr>
        <p:spPr/>
        <p:txBody>
          <a:bodyPr/>
          <a:lstStyle/>
          <a:p>
            <a:fld id="{63B8F535-1AE2-D04A-B146-3EF80B8D2880}" type="slidenum">
              <a:rPr lang="en-US" smtClean="0"/>
              <a:t>49</a:t>
            </a:fld>
            <a:endParaRPr lang="en-US"/>
          </a:p>
        </p:txBody>
      </p:sp>
    </p:spTree>
    <p:extLst>
      <p:ext uri="{BB962C8B-B14F-4D97-AF65-F5344CB8AC3E}">
        <p14:creationId xmlns:p14="http://schemas.microsoft.com/office/powerpoint/2010/main" val="358737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Gathering included foraging for edible wild fruits, vegetables, berries and tubers </a:t>
            </a:r>
            <a:endParaRPr lang="en-IN" b="0" dirty="0">
              <a:effectLst/>
            </a:endParaRPr>
          </a:p>
          <a:p>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8</a:t>
            </a:fld>
            <a:endParaRPr lang="en-US"/>
          </a:p>
        </p:txBody>
      </p:sp>
    </p:spTree>
    <p:extLst>
      <p:ext uri="{BB962C8B-B14F-4D97-AF65-F5344CB8AC3E}">
        <p14:creationId xmlns:p14="http://schemas.microsoft.com/office/powerpoint/2010/main" val="335682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Attempts at agriculture were gradual and sometimes by chance,  Local ecosystems would be modified so that it supported more plants which we considered food , for examples cereals are grasses so forests or scrub land would be burnt so that more of these wild cereals grow  </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9</a:t>
            </a:fld>
            <a:endParaRPr lang="en-US"/>
          </a:p>
        </p:txBody>
      </p:sp>
    </p:spTree>
    <p:extLst>
      <p:ext uri="{BB962C8B-B14F-4D97-AF65-F5344CB8AC3E}">
        <p14:creationId xmlns:p14="http://schemas.microsoft.com/office/powerpoint/2010/main" val="36312991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Some food plants humans would help propagate, for example tubers were a big source of food, so when a large source was dug up some would be replanted in places suitable for growth </a:t>
            </a:r>
            <a:endParaRPr lang="en-IN" b="0" dirty="0">
              <a:effectLst/>
            </a:endParaRPr>
          </a:p>
          <a:p>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10</a:t>
            </a:fld>
            <a:endParaRPr lang="en-US"/>
          </a:p>
        </p:txBody>
      </p:sp>
    </p:spTree>
    <p:extLst>
      <p:ext uri="{BB962C8B-B14F-4D97-AF65-F5344CB8AC3E}">
        <p14:creationId xmlns:p14="http://schemas.microsoft.com/office/powerpoint/2010/main" val="2762531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Even today if you observe tribals, wild tubers are a big part of their diet</a:t>
            </a:r>
            <a:endParaRPr lang="en-IN" b="0" dirty="0">
              <a:effectLst/>
            </a:endParaRPr>
          </a:p>
          <a:p>
            <a:br>
              <a:rPr lang="en-IN" dirty="0"/>
            </a:b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11</a:t>
            </a:fld>
            <a:endParaRPr lang="en-US"/>
          </a:p>
        </p:txBody>
      </p:sp>
    </p:spTree>
    <p:extLst>
      <p:ext uri="{BB962C8B-B14F-4D97-AF65-F5344CB8AC3E}">
        <p14:creationId xmlns:p14="http://schemas.microsoft.com/office/powerpoint/2010/main" val="2890618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0" i="0" u="none" strike="noStrike" dirty="0">
                <a:solidFill>
                  <a:srgbClr val="000000"/>
                </a:solidFill>
                <a:effectLst/>
                <a:latin typeface="Arial" panose="020B0604020202020204" pitchFamily="34" charset="0"/>
              </a:rPr>
              <a:t>Seeds of fruits would be planted at suitable places, when villages split or people in them migrated, they would even carry these and plant them in new areas. All these happened 8-10 thousand years ago </a:t>
            </a:r>
            <a:endParaRPr lang="en-US" dirty="0"/>
          </a:p>
        </p:txBody>
      </p:sp>
      <p:sp>
        <p:nvSpPr>
          <p:cNvPr id="4" name="Slide Number Placeholder 3"/>
          <p:cNvSpPr>
            <a:spLocks noGrp="1"/>
          </p:cNvSpPr>
          <p:nvPr>
            <p:ph type="sldNum" sz="quarter" idx="5"/>
          </p:nvPr>
        </p:nvSpPr>
        <p:spPr/>
        <p:txBody>
          <a:bodyPr/>
          <a:lstStyle/>
          <a:p>
            <a:fld id="{63B8F535-1AE2-D04A-B146-3EF80B8D2880}" type="slidenum">
              <a:rPr lang="en-US" smtClean="0"/>
              <a:t>12</a:t>
            </a:fld>
            <a:endParaRPr lang="en-US"/>
          </a:p>
        </p:txBody>
      </p:sp>
    </p:spTree>
    <p:extLst>
      <p:ext uri="{BB962C8B-B14F-4D97-AF65-F5344CB8AC3E}">
        <p14:creationId xmlns:p14="http://schemas.microsoft.com/office/powerpoint/2010/main" val="4270646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IN" sz="1800" b="0" i="0" u="none" strike="noStrike" dirty="0">
                <a:solidFill>
                  <a:srgbClr val="000000"/>
                </a:solidFill>
                <a:effectLst/>
                <a:latin typeface="Arial" panose="020B0604020202020204" pitchFamily="34" charset="0"/>
              </a:rPr>
              <a:t>Over time these small steps led to </a:t>
            </a:r>
            <a:r>
              <a:rPr lang="en-IN" sz="1800" b="1" i="0" u="none" strike="noStrike" dirty="0">
                <a:solidFill>
                  <a:srgbClr val="000000"/>
                </a:solidFill>
                <a:effectLst/>
                <a:latin typeface="Arial" panose="020B0604020202020204" pitchFamily="34" charset="0"/>
              </a:rPr>
              <a:t>intentional agriculture. </a:t>
            </a:r>
            <a:endParaRPr lang="en-IN" sz="2800" b="1" dirty="0">
              <a:effectLst/>
            </a:endParaRPr>
          </a:p>
        </p:txBody>
      </p:sp>
      <p:sp>
        <p:nvSpPr>
          <p:cNvPr id="4" name="Slide Number Placeholder 3"/>
          <p:cNvSpPr>
            <a:spLocks noGrp="1"/>
          </p:cNvSpPr>
          <p:nvPr>
            <p:ph type="sldNum" sz="quarter" idx="5"/>
          </p:nvPr>
        </p:nvSpPr>
        <p:spPr/>
        <p:txBody>
          <a:bodyPr/>
          <a:lstStyle/>
          <a:p>
            <a:fld id="{63B8F535-1AE2-D04A-B146-3EF80B8D2880}" type="slidenum">
              <a:rPr lang="en-US" smtClean="0"/>
              <a:t>13</a:t>
            </a:fld>
            <a:endParaRPr lang="en-US"/>
          </a:p>
        </p:txBody>
      </p:sp>
    </p:spTree>
    <p:extLst>
      <p:ext uri="{BB962C8B-B14F-4D97-AF65-F5344CB8AC3E}">
        <p14:creationId xmlns:p14="http://schemas.microsoft.com/office/powerpoint/2010/main" val="35426000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GB"/>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9/2/23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GB"/>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9/2/23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9/2/23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GB"/>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GB"/>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9/2/23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t.co/gtWTCdcq11"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t.co/Mf12zVgufM"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t.co/KGEcvt3Sc6"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11122-6A9F-8219-F327-E985B09BCD5B}"/>
              </a:ext>
            </a:extLst>
          </p:cNvPr>
          <p:cNvSpPr>
            <a:spLocks noGrp="1"/>
          </p:cNvSpPr>
          <p:nvPr>
            <p:ph type="ctrTitle"/>
          </p:nvPr>
        </p:nvSpPr>
        <p:spPr/>
        <p:txBody>
          <a:bodyPr/>
          <a:lstStyle/>
          <a:p>
            <a:r>
              <a:rPr lang="en-US" dirty="0"/>
              <a:t>Organic Farming Bootcamp</a:t>
            </a:r>
          </a:p>
        </p:txBody>
      </p:sp>
      <p:sp>
        <p:nvSpPr>
          <p:cNvPr id="3" name="Subtitle 2">
            <a:extLst>
              <a:ext uri="{FF2B5EF4-FFF2-40B4-BE49-F238E27FC236}">
                <a16:creationId xmlns:a16="http://schemas.microsoft.com/office/drawing/2014/main" id="{2B405CE0-E1FA-C379-7811-7FBB9DB1887D}"/>
              </a:ext>
            </a:extLst>
          </p:cNvPr>
          <p:cNvSpPr>
            <a:spLocks noGrp="1"/>
          </p:cNvSpPr>
          <p:nvPr>
            <p:ph type="subTitle" idx="1"/>
          </p:nvPr>
        </p:nvSpPr>
        <p:spPr/>
        <p:txBody>
          <a:bodyPr/>
          <a:lstStyle/>
          <a:p>
            <a:r>
              <a:rPr lang="en-US" dirty="0"/>
              <a:t>Session 1</a:t>
            </a:r>
            <a:br>
              <a:rPr lang="en-US" dirty="0"/>
            </a:br>
            <a:r>
              <a:rPr lang="en-US" dirty="0"/>
              <a:t>Sept 2, 2023</a:t>
            </a:r>
          </a:p>
        </p:txBody>
      </p:sp>
    </p:spTree>
    <p:extLst>
      <p:ext uri="{BB962C8B-B14F-4D97-AF65-F5344CB8AC3E}">
        <p14:creationId xmlns:p14="http://schemas.microsoft.com/office/powerpoint/2010/main" val="26839299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462EE8C-A676-A92A-3DDD-35D164702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1560094"/>
            <a:ext cx="24257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448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5132B2B-C626-C871-04A7-37E91265CC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46" y="-1247980"/>
            <a:ext cx="12455091" cy="8275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99067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D5014C9D-53D1-D2E4-2FFF-CF4E312A0A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04185" y="678581"/>
            <a:ext cx="7334450" cy="550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1893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735E63FA-5528-F2E9-2CE8-7452067B7C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150" y="1333500"/>
            <a:ext cx="26797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877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AD6AB650-EED2-3C35-1FBB-B05670305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784" y="1123749"/>
            <a:ext cx="6942432" cy="461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715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5F226BD-5E9E-03DC-0A75-77A5CE6FD8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335" y="482887"/>
            <a:ext cx="3424856" cy="589222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868F6DD5-D4CE-C36E-4995-F25D5B1209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809" y="1026359"/>
            <a:ext cx="7032116" cy="4805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312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2D200DAA-FDDF-3E4A-4EAE-9C09E762D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906" y="246203"/>
            <a:ext cx="9583754" cy="636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5973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96408907-2867-E951-E890-F7F1BC6AE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0243" y="510139"/>
            <a:ext cx="6334208" cy="5621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0452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296DABAB-8EC2-9216-3737-95F3AC9B9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178" y="493054"/>
            <a:ext cx="7823751" cy="5871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9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water buffalo">
            <a:extLst>
              <a:ext uri="{FF2B5EF4-FFF2-40B4-BE49-F238E27FC236}">
                <a16:creationId xmlns:a16="http://schemas.microsoft.com/office/drawing/2014/main" id="{AB933329-4488-B3BE-4CB9-60357D1C257C}"/>
              </a:ext>
            </a:extLst>
          </p:cNvPr>
          <p:cNvPicPr>
            <a:picLocks noChangeAspect="1"/>
          </p:cNvPicPr>
          <p:nvPr/>
        </p:nvPicPr>
        <p:blipFill>
          <a:blip r:embed="rId3"/>
          <a:stretch>
            <a:fillRect/>
          </a:stretch>
        </p:blipFill>
        <p:spPr>
          <a:xfrm>
            <a:off x="1995249" y="782055"/>
            <a:ext cx="7772400" cy="5293889"/>
          </a:xfrm>
          <a:prstGeom prst="rect">
            <a:avLst/>
          </a:prstGeom>
        </p:spPr>
      </p:pic>
    </p:spTree>
    <p:extLst>
      <p:ext uri="{BB962C8B-B14F-4D97-AF65-F5344CB8AC3E}">
        <p14:creationId xmlns:p14="http://schemas.microsoft.com/office/powerpoint/2010/main" val="276012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18D7D-C808-8534-EE2B-CB76620BB854}"/>
              </a:ext>
            </a:extLst>
          </p:cNvPr>
          <p:cNvSpPr>
            <a:spLocks noGrp="1"/>
          </p:cNvSpPr>
          <p:nvPr>
            <p:ph type="title"/>
          </p:nvPr>
        </p:nvSpPr>
        <p:spPr/>
        <p:txBody>
          <a:bodyPr/>
          <a:lstStyle/>
          <a:p>
            <a:r>
              <a:rPr lang="en-US" dirty="0"/>
              <a:t>Agenda for Today</a:t>
            </a:r>
          </a:p>
        </p:txBody>
      </p:sp>
      <p:sp>
        <p:nvSpPr>
          <p:cNvPr id="3" name="Content Placeholder 2">
            <a:extLst>
              <a:ext uri="{FF2B5EF4-FFF2-40B4-BE49-F238E27FC236}">
                <a16:creationId xmlns:a16="http://schemas.microsoft.com/office/drawing/2014/main" id="{14A3C923-0F22-FE31-4C1D-6A26D034BC7B}"/>
              </a:ext>
            </a:extLst>
          </p:cNvPr>
          <p:cNvSpPr>
            <a:spLocks noGrp="1"/>
          </p:cNvSpPr>
          <p:nvPr>
            <p:ph idx="1"/>
          </p:nvPr>
        </p:nvSpPr>
        <p:spPr/>
        <p:txBody>
          <a:bodyPr>
            <a:normAutofit/>
          </a:bodyPr>
          <a:lstStyle/>
          <a:p>
            <a:r>
              <a:rPr lang="en-US" dirty="0"/>
              <a:t>Introductions – 20 min</a:t>
            </a:r>
          </a:p>
          <a:p>
            <a:r>
              <a:rPr lang="en-US" dirty="0"/>
              <a:t>Bootcamp Overview – 5 min</a:t>
            </a:r>
          </a:p>
          <a:p>
            <a:r>
              <a:rPr lang="en-US" dirty="0"/>
              <a:t>A Trip down History – 30 min</a:t>
            </a:r>
          </a:p>
          <a:p>
            <a:r>
              <a:rPr lang="en-US" dirty="0"/>
              <a:t>Why Organic – 10 min</a:t>
            </a:r>
          </a:p>
          <a:p>
            <a:r>
              <a:rPr lang="en-US" dirty="0"/>
              <a:t>Farming Goals – 5 min</a:t>
            </a:r>
          </a:p>
          <a:p>
            <a:r>
              <a:rPr lang="en-US" dirty="0"/>
              <a:t>Today’s guest – 20 min</a:t>
            </a:r>
          </a:p>
          <a:p>
            <a:endParaRPr lang="en-US" dirty="0"/>
          </a:p>
          <a:p>
            <a:endParaRPr lang="en-US" dirty="0"/>
          </a:p>
        </p:txBody>
      </p:sp>
    </p:spTree>
    <p:extLst>
      <p:ext uri="{BB962C8B-B14F-4D97-AF65-F5344CB8AC3E}">
        <p14:creationId xmlns:p14="http://schemas.microsoft.com/office/powerpoint/2010/main" val="2935297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79F16726-85FC-2C8E-C92F-715FD29FF7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750" y="1530350"/>
            <a:ext cx="7302500" cy="379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292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361F9C49-8DEB-55EF-C21B-64E6C1FF4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0" y="635000"/>
            <a:ext cx="10731500" cy="5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245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 of a farm with four different types of crops&#10;&#10;Description automatically generated">
            <a:extLst>
              <a:ext uri="{FF2B5EF4-FFF2-40B4-BE49-F238E27FC236}">
                <a16:creationId xmlns:a16="http://schemas.microsoft.com/office/drawing/2014/main" id="{38FB20BA-85B6-0313-C78C-202539BEEF62}"/>
              </a:ext>
            </a:extLst>
          </p:cNvPr>
          <p:cNvPicPr>
            <a:picLocks noChangeAspect="1"/>
          </p:cNvPicPr>
          <p:nvPr/>
        </p:nvPicPr>
        <p:blipFill>
          <a:blip r:embed="rId3"/>
          <a:stretch>
            <a:fillRect/>
          </a:stretch>
        </p:blipFill>
        <p:spPr>
          <a:xfrm>
            <a:off x="3007040" y="1405731"/>
            <a:ext cx="6177920" cy="4046538"/>
          </a:xfrm>
          <a:prstGeom prst="rect">
            <a:avLst/>
          </a:prstGeom>
        </p:spPr>
      </p:pic>
    </p:spTree>
    <p:extLst>
      <p:ext uri="{BB962C8B-B14F-4D97-AF65-F5344CB8AC3E}">
        <p14:creationId xmlns:p14="http://schemas.microsoft.com/office/powerpoint/2010/main" val="1217353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F91F8DCF-D5C0-6715-829E-233DB003C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3475" y="556440"/>
            <a:ext cx="4845050" cy="5745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1920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4694D439-264E-5979-10D8-E17695F79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837" y="314793"/>
            <a:ext cx="6156325" cy="622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25067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2823-1DF8-601E-591B-4FB8E84CB3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85E177C-BE38-913E-19AD-82AF4E75A52D}"/>
              </a:ext>
            </a:extLst>
          </p:cNvPr>
          <p:cNvSpPr>
            <a:spLocks noGrp="1"/>
          </p:cNvSpPr>
          <p:nvPr>
            <p:ph idx="1"/>
          </p:nvPr>
        </p:nvSpPr>
        <p:spPr/>
        <p:txBody>
          <a:bodyPr/>
          <a:lstStyle/>
          <a:p>
            <a:endParaRPr lang="en-US"/>
          </a:p>
        </p:txBody>
      </p:sp>
      <p:pic>
        <p:nvPicPr>
          <p:cNvPr id="22530" name="Picture 2">
            <a:extLst>
              <a:ext uri="{FF2B5EF4-FFF2-40B4-BE49-F238E27FC236}">
                <a16:creationId xmlns:a16="http://schemas.microsoft.com/office/drawing/2014/main" id="{4A4B5294-A609-D3A7-494F-7111C23604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854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CF3AE0E8-0D61-E135-6767-0E6F88DDC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4088" y="442912"/>
            <a:ext cx="4723824" cy="597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790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D50DBC2C-BC2A-81EF-80FE-30E5894C4C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1919" y="342900"/>
            <a:ext cx="8148162"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5710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inting of a battle&#10;&#10;Description automatically generated">
            <a:extLst>
              <a:ext uri="{FF2B5EF4-FFF2-40B4-BE49-F238E27FC236}">
                <a16:creationId xmlns:a16="http://schemas.microsoft.com/office/drawing/2014/main" id="{57BD3440-C364-6E0F-5A83-FE88BD69542D}"/>
              </a:ext>
            </a:extLst>
          </p:cNvPr>
          <p:cNvPicPr>
            <a:picLocks noChangeAspect="1"/>
          </p:cNvPicPr>
          <p:nvPr/>
        </p:nvPicPr>
        <p:blipFill>
          <a:blip r:embed="rId3"/>
          <a:stretch>
            <a:fillRect/>
          </a:stretch>
        </p:blipFill>
        <p:spPr>
          <a:xfrm>
            <a:off x="3048000" y="1289050"/>
            <a:ext cx="6096000" cy="4279900"/>
          </a:xfrm>
          <a:prstGeom prst="rect">
            <a:avLst/>
          </a:prstGeom>
        </p:spPr>
      </p:pic>
    </p:spTree>
    <p:extLst>
      <p:ext uri="{BB962C8B-B14F-4D97-AF65-F5344CB8AC3E}">
        <p14:creationId xmlns:p14="http://schemas.microsoft.com/office/powerpoint/2010/main" val="28206907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a:extLst>
              <a:ext uri="{FF2B5EF4-FFF2-40B4-BE49-F238E27FC236}">
                <a16:creationId xmlns:a16="http://schemas.microsoft.com/office/drawing/2014/main" id="{74F50E06-1459-F234-CBA0-7FDED4616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12192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207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F0BB5-6E8B-13DF-E1E6-613C91A009F0}"/>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C18097A0-E6D5-95E8-AE5D-B85B2621E377}"/>
              </a:ext>
            </a:extLst>
          </p:cNvPr>
          <p:cNvSpPr>
            <a:spLocks noGrp="1"/>
          </p:cNvSpPr>
          <p:nvPr>
            <p:ph idx="1"/>
          </p:nvPr>
        </p:nvSpPr>
        <p:spPr/>
        <p:txBody>
          <a:bodyPr/>
          <a:lstStyle/>
          <a:p>
            <a:pPr marL="0" indent="0">
              <a:buNone/>
            </a:pPr>
            <a:r>
              <a:rPr lang="en-US" dirty="0"/>
              <a:t>Please turn on your video :-)</a:t>
            </a:r>
          </a:p>
          <a:p>
            <a:endParaRPr lang="en-US" dirty="0"/>
          </a:p>
          <a:p>
            <a:r>
              <a:rPr lang="en-US" dirty="0"/>
              <a:t>Your Name</a:t>
            </a:r>
          </a:p>
          <a:p>
            <a:r>
              <a:rPr lang="en-US" dirty="0"/>
              <a:t>Where you are based out of</a:t>
            </a:r>
          </a:p>
          <a:p>
            <a:r>
              <a:rPr lang="en-US" dirty="0"/>
              <a:t>What do you do</a:t>
            </a:r>
          </a:p>
          <a:p>
            <a:r>
              <a:rPr lang="en-US" dirty="0"/>
              <a:t>What do you want get out of the bootcamp</a:t>
            </a:r>
          </a:p>
        </p:txBody>
      </p:sp>
    </p:spTree>
    <p:extLst>
      <p:ext uri="{BB962C8B-B14F-4D97-AF65-F5344CB8AC3E}">
        <p14:creationId xmlns:p14="http://schemas.microsoft.com/office/powerpoint/2010/main" val="30142111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B46B8-8823-3677-2BD1-0D3F00BDE5D9}"/>
              </a:ext>
            </a:extLst>
          </p:cNvPr>
          <p:cNvSpPr>
            <a:spLocks noGrp="1"/>
          </p:cNvSpPr>
          <p:nvPr>
            <p:ph type="title"/>
          </p:nvPr>
        </p:nvSpPr>
        <p:spPr/>
        <p:txBody>
          <a:bodyPr/>
          <a:lstStyle/>
          <a:p>
            <a:r>
              <a:rPr lang="en-US" dirty="0"/>
              <a:t>The Chemical Age</a:t>
            </a:r>
          </a:p>
        </p:txBody>
      </p:sp>
      <p:sp>
        <p:nvSpPr>
          <p:cNvPr id="3" name="Content Placeholder 2">
            <a:extLst>
              <a:ext uri="{FF2B5EF4-FFF2-40B4-BE49-F238E27FC236}">
                <a16:creationId xmlns:a16="http://schemas.microsoft.com/office/drawing/2014/main" id="{72C1A408-5EB3-1694-0F9A-07876C3BCAAC}"/>
              </a:ext>
            </a:extLst>
          </p:cNvPr>
          <p:cNvSpPr>
            <a:spLocks noGrp="1"/>
          </p:cNvSpPr>
          <p:nvPr>
            <p:ph idx="1"/>
          </p:nvPr>
        </p:nvSpPr>
        <p:spPr/>
        <p:txBody>
          <a:bodyPr>
            <a:normAutofit fontScale="92500" lnSpcReduction="20000"/>
          </a:bodyPr>
          <a:lstStyle/>
          <a:p>
            <a:r>
              <a:rPr lang="en-US" dirty="0"/>
              <a:t>19</a:t>
            </a:r>
            <a:r>
              <a:rPr lang="en-US" baseline="30000" dirty="0"/>
              <a:t>th</a:t>
            </a:r>
            <a:r>
              <a:rPr lang="en-US" dirty="0"/>
              <a:t> century</a:t>
            </a:r>
          </a:p>
          <a:p>
            <a:r>
              <a:rPr lang="en-US" dirty="0"/>
              <a:t>Von Liebig (father of the fertilizer industry) and Reductionism</a:t>
            </a:r>
          </a:p>
          <a:p>
            <a:r>
              <a:rPr lang="en-US" dirty="0"/>
              <a:t>NPK theory arrived at by analyzing dead plants (ash) instead of a living plant</a:t>
            </a:r>
          </a:p>
          <a:p>
            <a:endParaRPr lang="en-US" dirty="0"/>
          </a:p>
          <a:p>
            <a:r>
              <a:rPr lang="en-US" dirty="0"/>
              <a:t>Liebig’s realization towards the end of his life:</a:t>
            </a:r>
            <a:br>
              <a:rPr lang="en-US" dirty="0"/>
            </a:br>
            <a:r>
              <a:rPr lang="en-IN" dirty="0"/>
              <a:t>“I have sinned against the wisdom of the creator and received my righteous punishment. I wished to improve his work and in my blindness believed that, in the </a:t>
            </a:r>
            <a:r>
              <a:rPr lang="en-IN" dirty="0" err="1"/>
              <a:t>marvelous</a:t>
            </a:r>
            <a:r>
              <a:rPr lang="en-IN" dirty="0"/>
              <a:t> chain of laws binding life on earth’s surface and keeping it always new, a link had been forgotten which I weak and powerless worm must supply”</a:t>
            </a:r>
            <a:endParaRPr lang="en-US" dirty="0"/>
          </a:p>
          <a:p>
            <a:endParaRPr lang="en-US" dirty="0"/>
          </a:p>
        </p:txBody>
      </p:sp>
    </p:spTree>
    <p:extLst>
      <p:ext uri="{BB962C8B-B14F-4D97-AF65-F5344CB8AC3E}">
        <p14:creationId xmlns:p14="http://schemas.microsoft.com/office/powerpoint/2010/main" val="3269377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C5F31-C5E0-0362-5F89-F6F5A85C3436}"/>
              </a:ext>
            </a:extLst>
          </p:cNvPr>
          <p:cNvSpPr>
            <a:spLocks noGrp="1"/>
          </p:cNvSpPr>
          <p:nvPr>
            <p:ph type="title"/>
          </p:nvPr>
        </p:nvSpPr>
        <p:spPr/>
        <p:txBody>
          <a:bodyPr/>
          <a:lstStyle/>
          <a:p>
            <a:r>
              <a:rPr lang="en-US" dirty="0"/>
              <a:t>The Fertilizer Age</a:t>
            </a:r>
          </a:p>
        </p:txBody>
      </p:sp>
      <p:sp>
        <p:nvSpPr>
          <p:cNvPr id="3" name="Content Placeholder 2">
            <a:extLst>
              <a:ext uri="{FF2B5EF4-FFF2-40B4-BE49-F238E27FC236}">
                <a16:creationId xmlns:a16="http://schemas.microsoft.com/office/drawing/2014/main" id="{1AD105AF-1529-11D2-13B0-29CAA73160DA}"/>
              </a:ext>
            </a:extLst>
          </p:cNvPr>
          <p:cNvSpPr>
            <a:spLocks noGrp="1"/>
          </p:cNvSpPr>
          <p:nvPr>
            <p:ph idx="1"/>
          </p:nvPr>
        </p:nvSpPr>
        <p:spPr/>
        <p:txBody>
          <a:bodyPr/>
          <a:lstStyle/>
          <a:p>
            <a:r>
              <a:rPr lang="en-US" dirty="0"/>
              <a:t>First World War</a:t>
            </a:r>
          </a:p>
          <a:p>
            <a:pPr lvl="1"/>
            <a:r>
              <a:rPr lang="en-US" dirty="0"/>
              <a:t>Nitroglycerine bomb to blow up enemy tanks invented</a:t>
            </a:r>
          </a:p>
          <a:p>
            <a:pPr lvl="1"/>
            <a:r>
              <a:rPr lang="en-US" dirty="0"/>
              <a:t>Results in development of economically viable process for fixing Nitrogen</a:t>
            </a:r>
          </a:p>
        </p:txBody>
      </p:sp>
    </p:spTree>
    <p:extLst>
      <p:ext uri="{BB962C8B-B14F-4D97-AF65-F5344CB8AC3E}">
        <p14:creationId xmlns:p14="http://schemas.microsoft.com/office/powerpoint/2010/main" val="34105609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a:extLst>
              <a:ext uri="{FF2B5EF4-FFF2-40B4-BE49-F238E27FC236}">
                <a16:creationId xmlns:a16="http://schemas.microsoft.com/office/drawing/2014/main" id="{3017D5BC-9EBB-DD55-B45D-B023AA486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022350"/>
            <a:ext cx="11976100" cy="481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9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a:extLst>
              <a:ext uri="{FF2B5EF4-FFF2-40B4-BE49-F238E27FC236}">
                <a16:creationId xmlns:a16="http://schemas.microsoft.com/office/drawing/2014/main" id="{F341721C-6DA2-1955-C636-0E5E70487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633499"/>
            <a:ext cx="9272588" cy="562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2591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C5F31-C5E0-0362-5F89-F6F5A85C3436}"/>
              </a:ext>
            </a:extLst>
          </p:cNvPr>
          <p:cNvSpPr>
            <a:spLocks noGrp="1"/>
          </p:cNvSpPr>
          <p:nvPr>
            <p:ph type="title"/>
          </p:nvPr>
        </p:nvSpPr>
        <p:spPr/>
        <p:txBody>
          <a:bodyPr/>
          <a:lstStyle/>
          <a:p>
            <a:r>
              <a:rPr lang="en-US" dirty="0"/>
              <a:t>The Fertilizer Age</a:t>
            </a:r>
          </a:p>
        </p:txBody>
      </p:sp>
      <p:sp>
        <p:nvSpPr>
          <p:cNvPr id="3" name="Content Placeholder 2">
            <a:extLst>
              <a:ext uri="{FF2B5EF4-FFF2-40B4-BE49-F238E27FC236}">
                <a16:creationId xmlns:a16="http://schemas.microsoft.com/office/drawing/2014/main" id="{1AD105AF-1529-11D2-13B0-29CAA73160DA}"/>
              </a:ext>
            </a:extLst>
          </p:cNvPr>
          <p:cNvSpPr>
            <a:spLocks noGrp="1"/>
          </p:cNvSpPr>
          <p:nvPr>
            <p:ph idx="1"/>
          </p:nvPr>
        </p:nvSpPr>
        <p:spPr/>
        <p:txBody>
          <a:bodyPr/>
          <a:lstStyle/>
          <a:p>
            <a:r>
              <a:rPr lang="en-US" dirty="0"/>
              <a:t>AFTER the war</a:t>
            </a:r>
          </a:p>
          <a:p>
            <a:pPr lvl="1"/>
            <a:r>
              <a:rPr lang="en-US" dirty="0"/>
              <a:t>Huge stockpiles of Nitrogen based compounds</a:t>
            </a:r>
          </a:p>
          <a:p>
            <a:pPr lvl="1"/>
            <a:r>
              <a:rPr lang="en-US" dirty="0"/>
              <a:t>Entrepreneurs find ways to use stockpiles for agriculture, using Liebig’s NPK theory</a:t>
            </a:r>
          </a:p>
        </p:txBody>
      </p:sp>
    </p:spTree>
    <p:extLst>
      <p:ext uri="{BB962C8B-B14F-4D97-AF65-F5344CB8AC3E}">
        <p14:creationId xmlns:p14="http://schemas.microsoft.com/office/powerpoint/2010/main" val="2534518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B87B-C751-CC81-9242-2D654E03F821}"/>
              </a:ext>
            </a:extLst>
          </p:cNvPr>
          <p:cNvSpPr>
            <a:spLocks noGrp="1"/>
          </p:cNvSpPr>
          <p:nvPr>
            <p:ph type="title"/>
          </p:nvPr>
        </p:nvSpPr>
        <p:spPr/>
        <p:txBody>
          <a:bodyPr/>
          <a:lstStyle/>
          <a:p>
            <a:r>
              <a:rPr lang="en-US" dirty="0"/>
              <a:t>The Pesticide Age</a:t>
            </a:r>
          </a:p>
        </p:txBody>
      </p:sp>
      <p:sp>
        <p:nvSpPr>
          <p:cNvPr id="3" name="Content Placeholder 2">
            <a:extLst>
              <a:ext uri="{FF2B5EF4-FFF2-40B4-BE49-F238E27FC236}">
                <a16:creationId xmlns:a16="http://schemas.microsoft.com/office/drawing/2014/main" id="{8E819D6E-AFD0-AC8C-E85C-C93819E62C7B}"/>
              </a:ext>
            </a:extLst>
          </p:cNvPr>
          <p:cNvSpPr>
            <a:spLocks noGrp="1"/>
          </p:cNvSpPr>
          <p:nvPr>
            <p:ph idx="1"/>
          </p:nvPr>
        </p:nvSpPr>
        <p:spPr/>
        <p:txBody>
          <a:bodyPr/>
          <a:lstStyle/>
          <a:p>
            <a:r>
              <a:rPr lang="en-US" dirty="0"/>
              <a:t>Second World War</a:t>
            </a:r>
          </a:p>
          <a:p>
            <a:pPr lvl="1"/>
            <a:r>
              <a:rPr lang="en-US" dirty="0"/>
              <a:t>Allied forces suffer more from Malaria, than from enemy guns</a:t>
            </a:r>
          </a:p>
          <a:p>
            <a:pPr lvl="1"/>
            <a:r>
              <a:rPr lang="en-US" dirty="0"/>
              <a:t>Scientists found that an earlier discovered compound DDT had insecticidal properties and could kill mosquitos</a:t>
            </a:r>
          </a:p>
        </p:txBody>
      </p:sp>
    </p:spTree>
    <p:extLst>
      <p:ext uri="{BB962C8B-B14F-4D97-AF65-F5344CB8AC3E}">
        <p14:creationId xmlns:p14="http://schemas.microsoft.com/office/powerpoint/2010/main" val="3774208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6B87B-C751-CC81-9242-2D654E03F821}"/>
              </a:ext>
            </a:extLst>
          </p:cNvPr>
          <p:cNvSpPr>
            <a:spLocks noGrp="1"/>
          </p:cNvSpPr>
          <p:nvPr>
            <p:ph type="title"/>
          </p:nvPr>
        </p:nvSpPr>
        <p:spPr/>
        <p:txBody>
          <a:bodyPr/>
          <a:lstStyle/>
          <a:p>
            <a:r>
              <a:rPr lang="en-US" dirty="0"/>
              <a:t>The Pesticide Age</a:t>
            </a:r>
          </a:p>
        </p:txBody>
      </p:sp>
      <p:sp>
        <p:nvSpPr>
          <p:cNvPr id="3" name="Content Placeholder 2">
            <a:extLst>
              <a:ext uri="{FF2B5EF4-FFF2-40B4-BE49-F238E27FC236}">
                <a16:creationId xmlns:a16="http://schemas.microsoft.com/office/drawing/2014/main" id="{8E819D6E-AFD0-AC8C-E85C-C93819E62C7B}"/>
              </a:ext>
            </a:extLst>
          </p:cNvPr>
          <p:cNvSpPr>
            <a:spLocks noGrp="1"/>
          </p:cNvSpPr>
          <p:nvPr>
            <p:ph idx="1"/>
          </p:nvPr>
        </p:nvSpPr>
        <p:spPr/>
        <p:txBody>
          <a:bodyPr>
            <a:normAutofit fontScale="92500"/>
          </a:bodyPr>
          <a:lstStyle/>
          <a:p>
            <a:r>
              <a:rPr lang="en-US" dirty="0"/>
              <a:t>AFTER the war</a:t>
            </a:r>
          </a:p>
          <a:p>
            <a:pPr lvl="1"/>
            <a:r>
              <a:rPr lang="en-US" dirty="0"/>
              <a:t>Huge stockpiles of DDT (organo-chlorine) after the war</a:t>
            </a:r>
          </a:p>
          <a:p>
            <a:pPr lvl="1"/>
            <a:r>
              <a:rPr lang="en-US" dirty="0"/>
              <a:t>Extensive use of nitro-</a:t>
            </a:r>
            <a:r>
              <a:rPr lang="en-US" dirty="0" err="1"/>
              <a:t>geneous</a:t>
            </a:r>
            <a:r>
              <a:rPr lang="en-US" dirty="0"/>
              <a:t> fertilizers have by this time created weak plants prone to pest attacks</a:t>
            </a:r>
          </a:p>
          <a:p>
            <a:pPr lvl="1"/>
            <a:r>
              <a:rPr lang="en-US" dirty="0"/>
              <a:t>Entrepreneurs find ways to use stockpiles for agricultural pests</a:t>
            </a:r>
          </a:p>
          <a:p>
            <a:pPr lvl="1"/>
            <a:r>
              <a:rPr lang="en-US" dirty="0"/>
              <a:t>Pests develop resistance to DDT and the pesticides need to become more and more lethal</a:t>
            </a:r>
          </a:p>
          <a:p>
            <a:pPr lvl="1"/>
            <a:r>
              <a:rPr lang="en-US" dirty="0"/>
              <a:t>Organophosphates capacity created for making nerve gas. Needed to find new use for these – pesticides !</a:t>
            </a:r>
          </a:p>
          <a:p>
            <a:pPr lvl="1"/>
            <a:endParaRPr lang="en-US" dirty="0"/>
          </a:p>
          <a:p>
            <a:pPr lvl="1"/>
            <a:endParaRPr lang="en-US" dirty="0"/>
          </a:p>
        </p:txBody>
      </p:sp>
    </p:spTree>
    <p:extLst>
      <p:ext uri="{BB962C8B-B14F-4D97-AF65-F5344CB8AC3E}">
        <p14:creationId xmlns:p14="http://schemas.microsoft.com/office/powerpoint/2010/main" val="33747820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dvertisement for a farm&#10;&#10;Description automatically generated">
            <a:extLst>
              <a:ext uri="{FF2B5EF4-FFF2-40B4-BE49-F238E27FC236}">
                <a16:creationId xmlns:a16="http://schemas.microsoft.com/office/drawing/2014/main" id="{5C50B292-AB04-99D5-43ED-39D9F27F4DF3}"/>
              </a:ext>
            </a:extLst>
          </p:cNvPr>
          <p:cNvPicPr>
            <a:picLocks noChangeAspect="1"/>
          </p:cNvPicPr>
          <p:nvPr/>
        </p:nvPicPr>
        <p:blipFill>
          <a:blip r:embed="rId2"/>
          <a:stretch>
            <a:fillRect/>
          </a:stretch>
        </p:blipFill>
        <p:spPr>
          <a:xfrm>
            <a:off x="3625850" y="38100"/>
            <a:ext cx="4940300" cy="6781800"/>
          </a:xfrm>
          <a:prstGeom prst="rect">
            <a:avLst/>
          </a:prstGeom>
        </p:spPr>
      </p:pic>
    </p:spTree>
    <p:extLst>
      <p:ext uri="{BB962C8B-B14F-4D97-AF65-F5344CB8AC3E}">
        <p14:creationId xmlns:p14="http://schemas.microsoft.com/office/powerpoint/2010/main" val="3811667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97862-FADD-5552-351D-0F12A850856C}"/>
              </a:ext>
            </a:extLst>
          </p:cNvPr>
          <p:cNvSpPr>
            <a:spLocks noGrp="1"/>
          </p:cNvSpPr>
          <p:nvPr>
            <p:ph type="title"/>
          </p:nvPr>
        </p:nvSpPr>
        <p:spPr/>
        <p:txBody>
          <a:bodyPr/>
          <a:lstStyle/>
          <a:p>
            <a:r>
              <a:rPr lang="en-US" dirty="0"/>
              <a:t>Alarm Bells</a:t>
            </a:r>
          </a:p>
        </p:txBody>
      </p:sp>
      <p:sp>
        <p:nvSpPr>
          <p:cNvPr id="3" name="Content Placeholder 2">
            <a:extLst>
              <a:ext uri="{FF2B5EF4-FFF2-40B4-BE49-F238E27FC236}">
                <a16:creationId xmlns:a16="http://schemas.microsoft.com/office/drawing/2014/main" id="{C10FFDFD-6D0E-93ED-69AC-801E7DF4AAAF}"/>
              </a:ext>
            </a:extLst>
          </p:cNvPr>
          <p:cNvSpPr>
            <a:spLocks noGrp="1"/>
          </p:cNvSpPr>
          <p:nvPr>
            <p:ph idx="1"/>
          </p:nvPr>
        </p:nvSpPr>
        <p:spPr/>
        <p:txBody>
          <a:bodyPr/>
          <a:lstStyle/>
          <a:p>
            <a:r>
              <a:rPr lang="en-US" dirty="0"/>
              <a:t>Rachel Carson </a:t>
            </a:r>
          </a:p>
          <a:p>
            <a:pPr lvl="1"/>
            <a:r>
              <a:rPr lang="en-US" dirty="0"/>
              <a:t>Discovered that the beloved birds of her childhood had gone silent</a:t>
            </a:r>
          </a:p>
          <a:p>
            <a:pPr lvl="1"/>
            <a:r>
              <a:rPr lang="en-US" dirty="0"/>
              <a:t>Her research highlighted the adverse effects of chemical pesticides on the bird population</a:t>
            </a:r>
          </a:p>
          <a:p>
            <a:pPr lvl="1"/>
            <a:r>
              <a:rPr lang="en-US" dirty="0"/>
              <a:t>DDT was interfering with the calcium cycle making egg shells weak</a:t>
            </a:r>
          </a:p>
          <a:p>
            <a:pPr lvl="1"/>
            <a:r>
              <a:rPr lang="en-US" dirty="0"/>
              <a:t>Wrote “Silent Spring” to alert the world</a:t>
            </a:r>
          </a:p>
          <a:p>
            <a:pPr lvl="1"/>
            <a:endParaRPr lang="en-US" dirty="0"/>
          </a:p>
          <a:p>
            <a:pPr lvl="1"/>
            <a:endParaRPr lang="en-US" dirty="0"/>
          </a:p>
        </p:txBody>
      </p:sp>
    </p:spTree>
    <p:extLst>
      <p:ext uri="{BB962C8B-B14F-4D97-AF65-F5344CB8AC3E}">
        <p14:creationId xmlns:p14="http://schemas.microsoft.com/office/powerpoint/2010/main" val="29567198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4FE9E-8024-C9D2-96C8-90F29529217F}"/>
              </a:ext>
            </a:extLst>
          </p:cNvPr>
          <p:cNvSpPr>
            <a:spLocks noGrp="1"/>
          </p:cNvSpPr>
          <p:nvPr>
            <p:ph type="title"/>
          </p:nvPr>
        </p:nvSpPr>
        <p:spPr/>
        <p:txBody>
          <a:bodyPr/>
          <a:lstStyle/>
          <a:p>
            <a:r>
              <a:rPr lang="en-US" dirty="0"/>
              <a:t>Indian Agriculture</a:t>
            </a:r>
          </a:p>
        </p:txBody>
      </p:sp>
      <p:sp>
        <p:nvSpPr>
          <p:cNvPr id="3" name="Content Placeholder 2">
            <a:extLst>
              <a:ext uri="{FF2B5EF4-FFF2-40B4-BE49-F238E27FC236}">
                <a16:creationId xmlns:a16="http://schemas.microsoft.com/office/drawing/2014/main" id="{9A4A3AAD-1B37-74AE-2EDC-A5FDFF25609A}"/>
              </a:ext>
            </a:extLst>
          </p:cNvPr>
          <p:cNvSpPr>
            <a:spLocks noGrp="1"/>
          </p:cNvSpPr>
          <p:nvPr>
            <p:ph idx="1"/>
          </p:nvPr>
        </p:nvSpPr>
        <p:spPr/>
        <p:txBody>
          <a:bodyPr/>
          <a:lstStyle/>
          <a:p>
            <a:r>
              <a:rPr lang="en-US" dirty="0"/>
              <a:t>Ancient Indian agriculture was super advanced, holistic, and based on observation of natural world – e.g. </a:t>
            </a:r>
            <a:r>
              <a:rPr lang="en-US" dirty="0" err="1"/>
              <a:t>Vrikshayurveda</a:t>
            </a:r>
            <a:r>
              <a:rPr lang="en-US" dirty="0"/>
              <a:t> – written 3000 years back</a:t>
            </a:r>
          </a:p>
          <a:p>
            <a:r>
              <a:rPr lang="en-US" dirty="0"/>
              <a:t>Disruptions &amp; famines caused during British rule</a:t>
            </a:r>
          </a:p>
          <a:p>
            <a:pPr lvl="1"/>
            <a:r>
              <a:rPr lang="en-US" dirty="0"/>
              <a:t>Time-tested farming practices ridiculed &amp; labelled as superstitions</a:t>
            </a:r>
          </a:p>
          <a:p>
            <a:pPr lvl="1"/>
            <a:r>
              <a:rPr lang="en-US" dirty="0"/>
              <a:t>Zamindari system broke the vital link between the farm and its true custodian</a:t>
            </a:r>
          </a:p>
          <a:p>
            <a:pPr lvl="1"/>
            <a:r>
              <a:rPr lang="en-US" dirty="0"/>
              <a:t>Forced monoculture</a:t>
            </a:r>
          </a:p>
          <a:p>
            <a:pPr marL="457200" lvl="1" indent="0">
              <a:buNone/>
            </a:pPr>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2061631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E4319-58C5-002A-5A57-765037107E77}"/>
              </a:ext>
            </a:extLst>
          </p:cNvPr>
          <p:cNvSpPr>
            <a:spLocks noGrp="1"/>
          </p:cNvSpPr>
          <p:nvPr>
            <p:ph type="title"/>
          </p:nvPr>
        </p:nvSpPr>
        <p:spPr/>
        <p:txBody>
          <a:bodyPr/>
          <a:lstStyle/>
          <a:p>
            <a:r>
              <a:rPr lang="en-US" dirty="0"/>
              <a:t>Bootcamp Overview</a:t>
            </a:r>
          </a:p>
        </p:txBody>
      </p:sp>
      <p:sp>
        <p:nvSpPr>
          <p:cNvPr id="3" name="Content Placeholder 2">
            <a:extLst>
              <a:ext uri="{FF2B5EF4-FFF2-40B4-BE49-F238E27FC236}">
                <a16:creationId xmlns:a16="http://schemas.microsoft.com/office/drawing/2014/main" id="{B23A6ACF-0D32-4D15-889A-15E3C95FC940}"/>
              </a:ext>
            </a:extLst>
          </p:cNvPr>
          <p:cNvSpPr>
            <a:spLocks noGrp="1"/>
          </p:cNvSpPr>
          <p:nvPr>
            <p:ph idx="1"/>
          </p:nvPr>
        </p:nvSpPr>
        <p:spPr/>
        <p:txBody>
          <a:bodyPr/>
          <a:lstStyle/>
          <a:p>
            <a:r>
              <a:rPr lang="en-US" dirty="0"/>
              <a:t>Live Sessions</a:t>
            </a:r>
          </a:p>
          <a:p>
            <a:r>
              <a:rPr lang="en-US" dirty="0"/>
              <a:t>Mini Projects – Farm Layout, Capex Plan, Crop Production Plan (with Rotation), Crop Enterprise Budget, Marketing Plan</a:t>
            </a:r>
          </a:p>
          <a:p>
            <a:r>
              <a:rPr lang="en-US" dirty="0"/>
              <a:t>Weekly Course Self-Learning Material Drops + Quizzes + Individual/Group Assignments</a:t>
            </a:r>
          </a:p>
        </p:txBody>
      </p:sp>
    </p:spTree>
    <p:extLst>
      <p:ext uri="{BB962C8B-B14F-4D97-AF65-F5344CB8AC3E}">
        <p14:creationId xmlns:p14="http://schemas.microsoft.com/office/powerpoint/2010/main" val="3336108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4FE9E-8024-C9D2-96C8-90F29529217F}"/>
              </a:ext>
            </a:extLst>
          </p:cNvPr>
          <p:cNvSpPr>
            <a:spLocks noGrp="1"/>
          </p:cNvSpPr>
          <p:nvPr>
            <p:ph type="title"/>
          </p:nvPr>
        </p:nvSpPr>
        <p:spPr/>
        <p:txBody>
          <a:bodyPr/>
          <a:lstStyle/>
          <a:p>
            <a:r>
              <a:rPr lang="en-US" dirty="0"/>
              <a:t>Indian Agriculture</a:t>
            </a:r>
          </a:p>
        </p:txBody>
      </p:sp>
      <p:sp>
        <p:nvSpPr>
          <p:cNvPr id="3" name="Content Placeholder 2">
            <a:extLst>
              <a:ext uri="{FF2B5EF4-FFF2-40B4-BE49-F238E27FC236}">
                <a16:creationId xmlns:a16="http://schemas.microsoft.com/office/drawing/2014/main" id="{9A4A3AAD-1B37-74AE-2EDC-A5FDFF25609A}"/>
              </a:ext>
            </a:extLst>
          </p:cNvPr>
          <p:cNvSpPr>
            <a:spLocks noGrp="1"/>
          </p:cNvSpPr>
          <p:nvPr>
            <p:ph idx="1"/>
          </p:nvPr>
        </p:nvSpPr>
        <p:spPr/>
        <p:txBody>
          <a:bodyPr/>
          <a:lstStyle/>
          <a:p>
            <a:pPr marL="457200" lvl="1" indent="0">
              <a:buNone/>
            </a:pPr>
            <a:endParaRPr lang="en-US" dirty="0"/>
          </a:p>
          <a:p>
            <a:pPr lvl="1"/>
            <a:r>
              <a:rPr lang="en-US" dirty="0"/>
              <a:t>Partition of Bengal and Punjab caused further disruption of agriculture and created artificial food shortages</a:t>
            </a:r>
          </a:p>
          <a:p>
            <a:pPr lvl="1"/>
            <a:r>
              <a:rPr lang="en-US" dirty="0"/>
              <a:t>Green Revolution</a:t>
            </a:r>
          </a:p>
          <a:p>
            <a:endParaRPr lang="en-US" dirty="0"/>
          </a:p>
          <a:p>
            <a:endParaRPr lang="en-US" dirty="0"/>
          </a:p>
        </p:txBody>
      </p:sp>
    </p:spTree>
    <p:extLst>
      <p:ext uri="{BB962C8B-B14F-4D97-AF65-F5344CB8AC3E}">
        <p14:creationId xmlns:p14="http://schemas.microsoft.com/office/powerpoint/2010/main" val="3781565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4FF5F-E6EE-167D-1F9B-BFE1655AF204}"/>
              </a:ext>
            </a:extLst>
          </p:cNvPr>
          <p:cNvSpPr>
            <a:spLocks noGrp="1"/>
          </p:cNvSpPr>
          <p:nvPr>
            <p:ph type="title"/>
          </p:nvPr>
        </p:nvSpPr>
        <p:spPr/>
        <p:txBody>
          <a:bodyPr/>
          <a:lstStyle/>
          <a:p>
            <a:r>
              <a:rPr lang="en-US" dirty="0"/>
              <a:t>Green Revolution</a:t>
            </a:r>
          </a:p>
        </p:txBody>
      </p:sp>
      <p:sp>
        <p:nvSpPr>
          <p:cNvPr id="3" name="Content Placeholder 2">
            <a:extLst>
              <a:ext uri="{FF2B5EF4-FFF2-40B4-BE49-F238E27FC236}">
                <a16:creationId xmlns:a16="http://schemas.microsoft.com/office/drawing/2014/main" id="{55D15A61-B203-C1E3-A213-087F0962269F}"/>
              </a:ext>
            </a:extLst>
          </p:cNvPr>
          <p:cNvSpPr>
            <a:spLocks noGrp="1"/>
          </p:cNvSpPr>
          <p:nvPr>
            <p:ph idx="1"/>
          </p:nvPr>
        </p:nvSpPr>
        <p:spPr/>
        <p:txBody>
          <a:bodyPr>
            <a:normAutofit fontScale="40000" lnSpcReduction="20000"/>
          </a:bodyPr>
          <a:lstStyle/>
          <a:p>
            <a:r>
              <a:rPr lang="en-US" sz="4200" dirty="0"/>
              <a:t>In the beginning </a:t>
            </a:r>
          </a:p>
          <a:p>
            <a:pPr lvl="1"/>
            <a:r>
              <a:rPr lang="en-US" sz="4200" dirty="0"/>
              <a:t>Offered the Panacea of Urea/NPK/High Yield seeds</a:t>
            </a:r>
          </a:p>
          <a:p>
            <a:pPr lvl="1"/>
            <a:r>
              <a:rPr lang="en-US" sz="4200" dirty="0"/>
              <a:t>Punjab soil organic carbon content was 4-4.5%</a:t>
            </a:r>
          </a:p>
          <a:p>
            <a:pPr lvl="1"/>
            <a:r>
              <a:rPr lang="en-US" sz="4200" dirty="0"/>
              <a:t>Initial spectacular yields were obtained as it was using up the organic carbon percentage</a:t>
            </a:r>
            <a:br>
              <a:rPr lang="en-US" sz="4200" dirty="0"/>
            </a:br>
            <a:endParaRPr lang="en-US" sz="4200" dirty="0"/>
          </a:p>
          <a:p>
            <a:r>
              <a:rPr lang="en-US" sz="4200" b="1" dirty="0"/>
              <a:t>TODAY</a:t>
            </a:r>
          </a:p>
          <a:p>
            <a:pPr lvl="1"/>
            <a:r>
              <a:rPr lang="en-US" sz="4200" dirty="0"/>
              <a:t>Organic Carbon ~ 0.32% in Punjab – hence more and more fertilizers are required</a:t>
            </a:r>
          </a:p>
          <a:p>
            <a:pPr lvl="1"/>
            <a:r>
              <a:rPr lang="en-US" sz="4200" dirty="0"/>
              <a:t>Ever increasing pest problem need more and more poisons</a:t>
            </a:r>
          </a:p>
          <a:p>
            <a:pPr lvl="1"/>
            <a:r>
              <a:rPr lang="en-US" sz="4200" dirty="0"/>
              <a:t>Much of the fertile Punjab is now a cancer belt</a:t>
            </a:r>
            <a:br>
              <a:rPr lang="en-US" dirty="0"/>
            </a:br>
            <a:r>
              <a:rPr lang="en-US" dirty="0"/>
              <a:t>	</a:t>
            </a:r>
          </a:p>
        </p:txBody>
      </p:sp>
    </p:spTree>
    <p:extLst>
      <p:ext uri="{BB962C8B-B14F-4D97-AF65-F5344CB8AC3E}">
        <p14:creationId xmlns:p14="http://schemas.microsoft.com/office/powerpoint/2010/main" val="190825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9594F-53D0-F2FF-C9FD-5766938AB8CE}"/>
              </a:ext>
            </a:extLst>
          </p:cNvPr>
          <p:cNvSpPr>
            <a:spLocks noGrp="1"/>
          </p:cNvSpPr>
          <p:nvPr>
            <p:ph type="title"/>
          </p:nvPr>
        </p:nvSpPr>
        <p:spPr/>
        <p:txBody>
          <a:bodyPr/>
          <a:lstStyle/>
          <a:p>
            <a:r>
              <a:rPr lang="en-US" dirty="0"/>
              <a:t>The Problem with Chemical Fertilizers</a:t>
            </a:r>
          </a:p>
        </p:txBody>
      </p:sp>
      <p:pic>
        <p:nvPicPr>
          <p:cNvPr id="29698" name="Picture 2">
            <a:extLst>
              <a:ext uri="{FF2B5EF4-FFF2-40B4-BE49-F238E27FC236}">
                <a16:creationId xmlns:a16="http://schemas.microsoft.com/office/drawing/2014/main" id="{9DEEA3AC-374E-15D7-D3F6-BB6E2B0F3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121" y="2514601"/>
            <a:ext cx="5625404" cy="3744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471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BB316245-1B26-321B-5BDA-503E6349D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1238250"/>
            <a:ext cx="4381500" cy="43815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a:extLst>
              <a:ext uri="{FF2B5EF4-FFF2-40B4-BE49-F238E27FC236}">
                <a16:creationId xmlns:a16="http://schemas.microsoft.com/office/drawing/2014/main" id="{DBE934B1-69C1-90DA-238A-6AB51B15D7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6845" y="1238250"/>
            <a:ext cx="4385558"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3962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a:extLst>
              <a:ext uri="{FF2B5EF4-FFF2-40B4-BE49-F238E27FC236}">
                <a16:creationId xmlns:a16="http://schemas.microsoft.com/office/drawing/2014/main" id="{88F0DAE2-D51A-7F6F-3301-B10845104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1950"/>
            <a:ext cx="12192000" cy="6132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0365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66F22B47-ADB5-2220-D014-636E852065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649" y="885825"/>
            <a:ext cx="5616376"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2400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a:extLst>
              <a:ext uri="{FF2B5EF4-FFF2-40B4-BE49-F238E27FC236}">
                <a16:creationId xmlns:a16="http://schemas.microsoft.com/office/drawing/2014/main" id="{D6952317-E741-8A2A-C99D-CD4ACFCBB8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028700"/>
            <a:ext cx="86106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90764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787E5FCE-6615-BAE4-9C17-44E98F33B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 y="260350"/>
            <a:ext cx="11925300" cy="633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989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a:extLst>
              <a:ext uri="{FF2B5EF4-FFF2-40B4-BE49-F238E27FC236}">
                <a16:creationId xmlns:a16="http://schemas.microsoft.com/office/drawing/2014/main" id="{7B90C93A-61E0-CDE1-B31A-3126C83CE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0"/>
            <a:ext cx="103425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0131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a:extLst>
              <a:ext uri="{FF2B5EF4-FFF2-40B4-BE49-F238E27FC236}">
                <a16:creationId xmlns:a16="http://schemas.microsoft.com/office/drawing/2014/main" id="{0B35081D-8D2B-081A-633E-57C37AF3D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1000" y="647700"/>
            <a:ext cx="635000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893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9" name="Picture 8">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2" name="Picture 11">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4" name="Straight Connector 13">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a:extLst>
              <a:ext uri="{FF2B5EF4-FFF2-40B4-BE49-F238E27FC236}">
                <a16:creationId xmlns:a16="http://schemas.microsoft.com/office/drawing/2014/main" id="{FDF8837B-BAE2-489A-8F93-69216307D5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Fruits and vegetables in a basket">
            <a:extLst>
              <a:ext uri="{FF2B5EF4-FFF2-40B4-BE49-F238E27FC236}">
                <a16:creationId xmlns:a16="http://schemas.microsoft.com/office/drawing/2014/main" id="{3E026032-5F5D-781A-AEE8-BACC5FE4DBD3}"/>
              </a:ext>
            </a:extLst>
          </p:cNvPr>
          <p:cNvPicPr>
            <a:picLocks noChangeAspect="1"/>
          </p:cNvPicPr>
          <p:nvPr/>
        </p:nvPicPr>
        <p:blipFill rotWithShape="1">
          <a:blip r:embed="rId4">
            <a:alphaModFix amt="50000"/>
          </a:blip>
          <a:srcRect b="11417"/>
          <a:stretch/>
        </p:blipFill>
        <p:spPr>
          <a:xfrm>
            <a:off x="20" y="10"/>
            <a:ext cx="12191980" cy="6857990"/>
          </a:xfrm>
          <a:prstGeom prst="rect">
            <a:avLst/>
          </a:prstGeom>
        </p:spPr>
      </p:pic>
      <p:sp>
        <p:nvSpPr>
          <p:cNvPr id="2" name="Title 1">
            <a:extLst>
              <a:ext uri="{FF2B5EF4-FFF2-40B4-BE49-F238E27FC236}">
                <a16:creationId xmlns:a16="http://schemas.microsoft.com/office/drawing/2014/main" id="{FD26C8E8-D23D-F8AC-BF96-E476B42B84D6}"/>
              </a:ext>
            </a:extLst>
          </p:cNvPr>
          <p:cNvSpPr>
            <a:spLocks noGrp="1"/>
          </p:cNvSpPr>
          <p:nvPr>
            <p:ph type="title"/>
          </p:nvPr>
        </p:nvSpPr>
        <p:spPr>
          <a:xfrm>
            <a:off x="2692398" y="1871131"/>
            <a:ext cx="6815669" cy="1515533"/>
          </a:xfrm>
        </p:spPr>
        <p:txBody>
          <a:bodyPr vert="horz" lIns="91440" tIns="45720" rIns="91440" bIns="45720" rtlCol="0" anchor="b">
            <a:normAutofit/>
          </a:bodyPr>
          <a:lstStyle/>
          <a:p>
            <a:r>
              <a:rPr lang="en-US" sz="5400">
                <a:solidFill>
                  <a:srgbClr val="FFFFFF"/>
                </a:solidFill>
              </a:rPr>
              <a:t>Why Organic</a:t>
            </a:r>
          </a:p>
        </p:txBody>
      </p:sp>
      <p:cxnSp>
        <p:nvCxnSpPr>
          <p:cNvPr id="18" name="Straight Connector 17">
            <a:extLst>
              <a:ext uri="{FF2B5EF4-FFF2-40B4-BE49-F238E27FC236}">
                <a16:creationId xmlns:a16="http://schemas.microsoft.com/office/drawing/2014/main" id="{B48BEE9B-A2F4-4BF3-9EAD-16E1A7FC2DC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99932" y="3510608"/>
            <a:ext cx="512064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48688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6C3D2A-6666-4023-E4A9-BB54A267F822}"/>
              </a:ext>
            </a:extLst>
          </p:cNvPr>
          <p:cNvSpPr>
            <a:spLocks noGrp="1"/>
          </p:cNvSpPr>
          <p:nvPr>
            <p:ph idx="1"/>
          </p:nvPr>
        </p:nvSpPr>
        <p:spPr/>
        <p:txBody>
          <a:bodyPr/>
          <a:lstStyle/>
          <a:p>
            <a:r>
              <a:rPr lang="en-US" dirty="0"/>
              <a:t>Most consumers associate organic with only no-pesticides. That is just a tip of the iceberg</a:t>
            </a:r>
            <a:br>
              <a:rPr lang="en-US" dirty="0"/>
            </a:br>
            <a:endParaRPr lang="en-US" dirty="0"/>
          </a:p>
          <a:p>
            <a:r>
              <a:rPr lang="en-US" dirty="0"/>
              <a:t>As organic producers, we need to be able to communicate with consumers in terms that matter to them</a:t>
            </a:r>
          </a:p>
        </p:txBody>
      </p:sp>
      <p:sp>
        <p:nvSpPr>
          <p:cNvPr id="6" name="Title 1">
            <a:extLst>
              <a:ext uri="{FF2B5EF4-FFF2-40B4-BE49-F238E27FC236}">
                <a16:creationId xmlns:a16="http://schemas.microsoft.com/office/drawing/2014/main" id="{DA9DC4DB-0B8B-7865-860E-86C576E86DBB}"/>
              </a:ext>
            </a:extLst>
          </p:cNvPr>
          <p:cNvSpPr>
            <a:spLocks noGrp="1"/>
          </p:cNvSpPr>
          <p:nvPr>
            <p:ph type="title"/>
          </p:nvPr>
        </p:nvSpPr>
        <p:spPr>
          <a:xfrm>
            <a:off x="1295402" y="982132"/>
            <a:ext cx="9601196" cy="1303867"/>
          </a:xfrm>
        </p:spPr>
        <p:txBody>
          <a:bodyPr>
            <a:normAutofit fontScale="90000"/>
          </a:bodyPr>
          <a:lstStyle/>
          <a:p>
            <a:r>
              <a:rPr lang="en-US" dirty="0"/>
              <a:t>OK – so we should grow organic. But why should consumers buy organic?</a:t>
            </a:r>
          </a:p>
        </p:txBody>
      </p:sp>
    </p:spTree>
    <p:extLst>
      <p:ext uri="{BB962C8B-B14F-4D97-AF65-F5344CB8AC3E}">
        <p14:creationId xmlns:p14="http://schemas.microsoft.com/office/powerpoint/2010/main" val="7360631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76D6D-B285-EBBF-C75E-9827F5FF5F66}"/>
              </a:ext>
            </a:extLst>
          </p:cNvPr>
          <p:cNvSpPr>
            <a:spLocks noGrp="1"/>
          </p:cNvSpPr>
          <p:nvPr>
            <p:ph type="title"/>
          </p:nvPr>
        </p:nvSpPr>
        <p:spPr/>
        <p:txBody>
          <a:bodyPr/>
          <a:lstStyle/>
          <a:p>
            <a:r>
              <a:rPr lang="en-US" dirty="0"/>
              <a:t>1. Antioxidants</a:t>
            </a:r>
          </a:p>
        </p:txBody>
      </p:sp>
      <p:sp>
        <p:nvSpPr>
          <p:cNvPr id="3" name="Content Placeholder 2">
            <a:extLst>
              <a:ext uri="{FF2B5EF4-FFF2-40B4-BE49-F238E27FC236}">
                <a16:creationId xmlns:a16="http://schemas.microsoft.com/office/drawing/2014/main" id="{2BCBD806-637C-B727-7C83-296D29619B58}"/>
              </a:ext>
            </a:extLst>
          </p:cNvPr>
          <p:cNvSpPr>
            <a:spLocks noGrp="1"/>
          </p:cNvSpPr>
          <p:nvPr>
            <p:ph idx="1"/>
          </p:nvPr>
        </p:nvSpPr>
        <p:spPr/>
        <p:txBody>
          <a:bodyPr>
            <a:normAutofit fontScale="92500"/>
          </a:bodyPr>
          <a:lstStyle/>
          <a:p>
            <a:r>
              <a:rPr lang="en-IN" b="0" i="0" dirty="0">
                <a:solidFill>
                  <a:srgbClr val="0F1419"/>
                </a:solidFill>
                <a:effectLst/>
                <a:latin typeface="TwitterChirp"/>
              </a:rPr>
              <a:t>Organically grown crops are more prone to pest attacks than conventional crops </a:t>
            </a:r>
          </a:p>
          <a:p>
            <a:r>
              <a:rPr lang="en-IN" dirty="0">
                <a:solidFill>
                  <a:srgbClr val="0F1419"/>
                </a:solidFill>
                <a:latin typeface="TwitterChirp"/>
              </a:rPr>
              <a:t>T</a:t>
            </a:r>
            <a:r>
              <a:rPr lang="en-IN" b="0" i="0" dirty="0">
                <a:solidFill>
                  <a:srgbClr val="0F1419"/>
                </a:solidFill>
                <a:effectLst/>
                <a:latin typeface="TwitterChirp"/>
              </a:rPr>
              <a:t>o defend against pests, they produce more of phenolic compounds called </a:t>
            </a:r>
            <a:r>
              <a:rPr lang="en-IN" b="0" i="0" dirty="0" err="1">
                <a:solidFill>
                  <a:srgbClr val="0F1419"/>
                </a:solidFill>
                <a:effectLst/>
                <a:latin typeface="TwitterChirp"/>
              </a:rPr>
              <a:t>phyto</a:t>
            </a:r>
            <a:r>
              <a:rPr lang="en-IN" b="0" i="0" dirty="0">
                <a:solidFill>
                  <a:srgbClr val="0F1419"/>
                </a:solidFill>
                <a:effectLst/>
                <a:latin typeface="TwitterChirp"/>
              </a:rPr>
              <a:t>-chemicals.</a:t>
            </a:r>
          </a:p>
          <a:p>
            <a:r>
              <a:rPr lang="en-IN" b="0" i="0" dirty="0">
                <a:solidFill>
                  <a:srgbClr val="0F1419"/>
                </a:solidFill>
                <a:effectLst/>
                <a:latin typeface="TwitterChirp"/>
              </a:rPr>
              <a:t>These act as antioxidants in humans, and neutralize free radicals in our body</a:t>
            </a:r>
          </a:p>
          <a:p>
            <a:r>
              <a:rPr lang="en-IN" dirty="0">
                <a:solidFill>
                  <a:srgbClr val="0F1419"/>
                </a:solidFill>
                <a:latin typeface="TwitterChirp"/>
              </a:rPr>
              <a:t>Result: W</a:t>
            </a:r>
            <a:r>
              <a:rPr lang="en-IN" i="0" dirty="0">
                <a:solidFill>
                  <a:srgbClr val="0F1419"/>
                </a:solidFill>
                <a:effectLst/>
                <a:latin typeface="TwitterChirp"/>
              </a:rPr>
              <a:t>e get more of the anti-cancer, anti-ageing, immuno-modulation benefits of antioxidants</a:t>
            </a:r>
          </a:p>
          <a:p>
            <a:r>
              <a:rPr lang="en-IN" b="0" i="0" dirty="0">
                <a:solidFill>
                  <a:srgbClr val="1D9BF0"/>
                </a:solidFill>
                <a:effectLst/>
                <a:latin typeface="TwitterChirp"/>
                <a:hlinkClick r:id="rId2"/>
              </a:rPr>
              <a:t>bit.ly/3mXctWw</a:t>
            </a:r>
            <a:r>
              <a:rPr lang="en-IN" b="0" i="0" dirty="0">
                <a:solidFill>
                  <a:srgbClr val="1D9BF0"/>
                </a:solidFill>
                <a:effectLst/>
                <a:latin typeface="TwitterChirp"/>
              </a:rPr>
              <a:t> - research</a:t>
            </a:r>
            <a:endParaRPr lang="en-US" b="1" dirty="0"/>
          </a:p>
        </p:txBody>
      </p:sp>
    </p:spTree>
    <p:extLst>
      <p:ext uri="{BB962C8B-B14F-4D97-AF65-F5344CB8AC3E}">
        <p14:creationId xmlns:p14="http://schemas.microsoft.com/office/powerpoint/2010/main" val="3688159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19E3-5407-7863-7630-02EC2D03207E}"/>
              </a:ext>
            </a:extLst>
          </p:cNvPr>
          <p:cNvSpPr>
            <a:spLocks noGrp="1"/>
          </p:cNvSpPr>
          <p:nvPr>
            <p:ph type="title"/>
          </p:nvPr>
        </p:nvSpPr>
        <p:spPr/>
        <p:txBody>
          <a:bodyPr/>
          <a:lstStyle/>
          <a:p>
            <a:r>
              <a:rPr lang="en-US" dirty="0"/>
              <a:t>2.Minerals</a:t>
            </a:r>
          </a:p>
        </p:txBody>
      </p:sp>
      <p:sp>
        <p:nvSpPr>
          <p:cNvPr id="3" name="Content Placeholder 2">
            <a:extLst>
              <a:ext uri="{FF2B5EF4-FFF2-40B4-BE49-F238E27FC236}">
                <a16:creationId xmlns:a16="http://schemas.microsoft.com/office/drawing/2014/main" id="{27192A1E-D069-DFA3-7182-E1C87E4059A4}"/>
              </a:ext>
            </a:extLst>
          </p:cNvPr>
          <p:cNvSpPr>
            <a:spLocks noGrp="1"/>
          </p:cNvSpPr>
          <p:nvPr>
            <p:ph idx="1"/>
          </p:nvPr>
        </p:nvSpPr>
        <p:spPr>
          <a:xfrm>
            <a:off x="1295401" y="2556932"/>
            <a:ext cx="9601196" cy="3318936"/>
          </a:xfrm>
        </p:spPr>
        <p:txBody>
          <a:bodyPr>
            <a:normAutofit/>
          </a:bodyPr>
          <a:lstStyle/>
          <a:p>
            <a:r>
              <a:rPr lang="en-IN" b="0" i="0" dirty="0">
                <a:solidFill>
                  <a:srgbClr val="0F1419"/>
                </a:solidFill>
                <a:effectLst/>
                <a:latin typeface="TwitterChirp"/>
              </a:rPr>
              <a:t>Organic farmers focus on building soil health with the help of soil organisms.</a:t>
            </a:r>
          </a:p>
          <a:p>
            <a:r>
              <a:rPr lang="en-IN" dirty="0">
                <a:solidFill>
                  <a:srgbClr val="0F1419"/>
                </a:solidFill>
                <a:latin typeface="TwitterChirp"/>
              </a:rPr>
              <a:t>C</a:t>
            </a:r>
            <a:r>
              <a:rPr lang="en-IN" b="0" i="0" dirty="0">
                <a:solidFill>
                  <a:srgbClr val="0F1419"/>
                </a:solidFill>
                <a:effectLst/>
                <a:latin typeface="TwitterChirp"/>
              </a:rPr>
              <a:t>at-ion exchange capacity of root-hairs is higher in healthy soil.</a:t>
            </a:r>
          </a:p>
          <a:p>
            <a:r>
              <a:rPr lang="en-IN" dirty="0">
                <a:solidFill>
                  <a:srgbClr val="0F1419"/>
                </a:solidFill>
                <a:latin typeface="TwitterChirp"/>
              </a:rPr>
              <a:t>P</a:t>
            </a:r>
            <a:r>
              <a:rPr lang="en-IN" b="0" i="0" dirty="0">
                <a:solidFill>
                  <a:srgbClr val="0F1419"/>
                </a:solidFill>
                <a:effectLst/>
                <a:latin typeface="TwitterChirp"/>
              </a:rPr>
              <a:t>lants can absorb more mineral ions. </a:t>
            </a:r>
          </a:p>
          <a:p>
            <a:pPr algn="l"/>
            <a:r>
              <a:rPr lang="en-IN" dirty="0">
                <a:solidFill>
                  <a:srgbClr val="0F1419"/>
                </a:solidFill>
                <a:latin typeface="TwitterChirp"/>
              </a:rPr>
              <a:t>E</a:t>
            </a:r>
            <a:r>
              <a:rPr lang="en-IN" b="0" i="0" dirty="0">
                <a:solidFill>
                  <a:srgbClr val="0F1419"/>
                </a:solidFill>
                <a:effectLst/>
                <a:latin typeface="TwitterChirp"/>
              </a:rPr>
              <a:t>ating organic produce gives us a good supply of trace minerals.</a:t>
            </a:r>
            <a:br>
              <a:rPr lang="en-IN" dirty="0"/>
            </a:br>
            <a:endParaRPr lang="en-US" dirty="0"/>
          </a:p>
        </p:txBody>
      </p:sp>
    </p:spTree>
    <p:extLst>
      <p:ext uri="{BB962C8B-B14F-4D97-AF65-F5344CB8AC3E}">
        <p14:creationId xmlns:p14="http://schemas.microsoft.com/office/powerpoint/2010/main" val="25474390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minerals and minerals&#10;&#10;Description automatically generated">
            <a:extLst>
              <a:ext uri="{FF2B5EF4-FFF2-40B4-BE49-F238E27FC236}">
                <a16:creationId xmlns:a16="http://schemas.microsoft.com/office/drawing/2014/main" id="{62555768-B705-440D-D079-A4665668D826}"/>
              </a:ext>
            </a:extLst>
          </p:cNvPr>
          <p:cNvPicPr>
            <a:picLocks noChangeAspect="1"/>
          </p:cNvPicPr>
          <p:nvPr/>
        </p:nvPicPr>
        <p:blipFill>
          <a:blip r:embed="rId2"/>
          <a:stretch>
            <a:fillRect/>
          </a:stretch>
        </p:blipFill>
        <p:spPr>
          <a:xfrm>
            <a:off x="2584450" y="958850"/>
            <a:ext cx="7023100" cy="4940300"/>
          </a:xfrm>
          <a:prstGeom prst="rect">
            <a:avLst/>
          </a:prstGeom>
        </p:spPr>
      </p:pic>
    </p:spTree>
    <p:extLst>
      <p:ext uri="{BB962C8B-B14F-4D97-AF65-F5344CB8AC3E}">
        <p14:creationId xmlns:p14="http://schemas.microsoft.com/office/powerpoint/2010/main" val="5589161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9942C-8EC5-2A6D-D64F-2FE71A4E795B}"/>
              </a:ext>
            </a:extLst>
          </p:cNvPr>
          <p:cNvSpPr>
            <a:spLocks noGrp="1"/>
          </p:cNvSpPr>
          <p:nvPr>
            <p:ph type="title"/>
          </p:nvPr>
        </p:nvSpPr>
        <p:spPr/>
        <p:txBody>
          <a:bodyPr/>
          <a:lstStyle/>
          <a:p>
            <a:r>
              <a:rPr lang="en-US" dirty="0"/>
              <a:t>3. Toxic Heavy Metals</a:t>
            </a:r>
          </a:p>
        </p:txBody>
      </p:sp>
      <p:sp>
        <p:nvSpPr>
          <p:cNvPr id="3" name="Content Placeholder 2">
            <a:extLst>
              <a:ext uri="{FF2B5EF4-FFF2-40B4-BE49-F238E27FC236}">
                <a16:creationId xmlns:a16="http://schemas.microsoft.com/office/drawing/2014/main" id="{9EBA64D6-5266-5088-D0E2-D5C480346644}"/>
              </a:ext>
            </a:extLst>
          </p:cNvPr>
          <p:cNvSpPr>
            <a:spLocks noGrp="1"/>
          </p:cNvSpPr>
          <p:nvPr>
            <p:ph idx="1"/>
          </p:nvPr>
        </p:nvSpPr>
        <p:spPr/>
        <p:txBody>
          <a:bodyPr/>
          <a:lstStyle/>
          <a:p>
            <a:r>
              <a:rPr lang="en-IN" b="0" i="0" dirty="0">
                <a:solidFill>
                  <a:srgbClr val="0F1419"/>
                </a:solidFill>
                <a:effectLst/>
                <a:latin typeface="TwitterChirp"/>
              </a:rPr>
              <a:t>Conventional farming fertilisers are often made from industrial waste and can have heavy metals like Cadmium. </a:t>
            </a:r>
          </a:p>
          <a:p>
            <a:r>
              <a:rPr lang="en-IN" dirty="0">
                <a:solidFill>
                  <a:srgbClr val="0F1419"/>
                </a:solidFill>
                <a:latin typeface="TwitterChirp"/>
              </a:rPr>
              <a:t>H</a:t>
            </a:r>
            <a:r>
              <a:rPr lang="en-IN" b="0" i="0" dirty="0">
                <a:solidFill>
                  <a:srgbClr val="0F1419"/>
                </a:solidFill>
                <a:effectLst/>
                <a:latin typeface="TwitterChirp"/>
              </a:rPr>
              <a:t>eavy metals in our food can cause infertility, loss of memory, cancer, damage to nervous system.</a:t>
            </a:r>
          </a:p>
          <a:p>
            <a:r>
              <a:rPr lang="en-IN" dirty="0">
                <a:solidFill>
                  <a:srgbClr val="0F1419"/>
                </a:solidFill>
                <a:latin typeface="TwitterChirp"/>
              </a:rPr>
              <a:t>Research - </a:t>
            </a:r>
            <a:r>
              <a:rPr lang="en-IN" dirty="0">
                <a:solidFill>
                  <a:srgbClr val="0F1419"/>
                </a:solidFill>
                <a:latin typeface="TwitterChirp"/>
                <a:hlinkClick r:id="rId2"/>
              </a:rPr>
              <a:t>https://t.co/Mf12zVgufM</a:t>
            </a:r>
            <a:endParaRPr lang="en-IN" dirty="0">
              <a:solidFill>
                <a:srgbClr val="0F1419"/>
              </a:solidFill>
              <a:latin typeface="TwitterChirp"/>
            </a:endParaRPr>
          </a:p>
          <a:p>
            <a:pPr marL="0" indent="0">
              <a:buNone/>
            </a:pPr>
            <a:endParaRPr lang="en-US" dirty="0"/>
          </a:p>
        </p:txBody>
      </p:sp>
    </p:spTree>
    <p:extLst>
      <p:ext uri="{BB962C8B-B14F-4D97-AF65-F5344CB8AC3E}">
        <p14:creationId xmlns:p14="http://schemas.microsoft.com/office/powerpoint/2010/main" val="1533962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6E35F-E703-F5BD-0DE6-27557CFFE136}"/>
              </a:ext>
            </a:extLst>
          </p:cNvPr>
          <p:cNvSpPr>
            <a:spLocks noGrp="1"/>
          </p:cNvSpPr>
          <p:nvPr>
            <p:ph type="title"/>
          </p:nvPr>
        </p:nvSpPr>
        <p:spPr/>
        <p:txBody>
          <a:bodyPr/>
          <a:lstStyle/>
          <a:p>
            <a:r>
              <a:rPr lang="en-US" dirty="0"/>
              <a:t>4. Excess Nitrates</a:t>
            </a:r>
          </a:p>
        </p:txBody>
      </p:sp>
      <p:sp>
        <p:nvSpPr>
          <p:cNvPr id="3" name="Content Placeholder 2">
            <a:extLst>
              <a:ext uri="{FF2B5EF4-FFF2-40B4-BE49-F238E27FC236}">
                <a16:creationId xmlns:a16="http://schemas.microsoft.com/office/drawing/2014/main" id="{3BFD23C6-5E11-F959-0CA8-948BB39A78A7}"/>
              </a:ext>
            </a:extLst>
          </p:cNvPr>
          <p:cNvSpPr>
            <a:spLocks noGrp="1"/>
          </p:cNvSpPr>
          <p:nvPr>
            <p:ph idx="1"/>
          </p:nvPr>
        </p:nvSpPr>
        <p:spPr/>
        <p:txBody>
          <a:bodyPr/>
          <a:lstStyle/>
          <a:p>
            <a:r>
              <a:rPr lang="en-IN" b="0" i="0" dirty="0">
                <a:solidFill>
                  <a:srgbClr val="0F1419"/>
                </a:solidFill>
                <a:effectLst/>
                <a:latin typeface="TwitterChirp"/>
              </a:rPr>
              <a:t>Excessive use of nitrogenous fertilisers in conventional farming causes accumulation of excess nitrates in plants</a:t>
            </a:r>
          </a:p>
          <a:p>
            <a:r>
              <a:rPr lang="en-IN" b="0" i="0" dirty="0">
                <a:solidFill>
                  <a:srgbClr val="0F1419"/>
                </a:solidFill>
                <a:effectLst/>
                <a:latin typeface="TwitterChirp"/>
              </a:rPr>
              <a:t>Excess nitrates in our food can lead to endogenous </a:t>
            </a:r>
            <a:r>
              <a:rPr lang="en-IN" b="0" i="0" dirty="0" err="1">
                <a:solidFill>
                  <a:srgbClr val="0F1419"/>
                </a:solidFill>
                <a:effectLst/>
                <a:latin typeface="TwitterChirp"/>
              </a:rPr>
              <a:t>nitrosation</a:t>
            </a:r>
            <a:r>
              <a:rPr lang="en-IN" b="0" i="0" dirty="0">
                <a:solidFill>
                  <a:srgbClr val="0F1419"/>
                </a:solidFill>
                <a:effectLst/>
                <a:latin typeface="TwitterChirp"/>
              </a:rPr>
              <a:t>, causing diabetes, thyroid conditions, and cancer.</a:t>
            </a:r>
          </a:p>
          <a:p>
            <a:r>
              <a:rPr lang="en-IN" dirty="0">
                <a:solidFill>
                  <a:srgbClr val="0F1419"/>
                </a:solidFill>
                <a:latin typeface="TwitterChirp"/>
              </a:rPr>
              <a:t>Research - </a:t>
            </a:r>
            <a:r>
              <a:rPr lang="en-IN" b="0" i="0" u="none" strike="noStrike" dirty="0">
                <a:solidFill>
                  <a:srgbClr val="1D9BF0"/>
                </a:solidFill>
                <a:effectLst/>
                <a:latin typeface="TwitterChirp"/>
                <a:hlinkClick r:id="rId2"/>
              </a:rPr>
              <a:t>bit.ly/3JP9vNx</a:t>
            </a:r>
            <a:endParaRPr lang="en-US" dirty="0"/>
          </a:p>
        </p:txBody>
      </p:sp>
    </p:spTree>
    <p:extLst>
      <p:ext uri="{BB962C8B-B14F-4D97-AF65-F5344CB8AC3E}">
        <p14:creationId xmlns:p14="http://schemas.microsoft.com/office/powerpoint/2010/main" val="25231326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different vegetables&#10;&#10;Description automatically generated">
            <a:extLst>
              <a:ext uri="{FF2B5EF4-FFF2-40B4-BE49-F238E27FC236}">
                <a16:creationId xmlns:a16="http://schemas.microsoft.com/office/drawing/2014/main" id="{5C19051B-2E73-A6FE-ECFB-2F65AD6A54DC}"/>
              </a:ext>
            </a:extLst>
          </p:cNvPr>
          <p:cNvPicPr>
            <a:picLocks noChangeAspect="1"/>
          </p:cNvPicPr>
          <p:nvPr/>
        </p:nvPicPr>
        <p:blipFill>
          <a:blip r:embed="rId2"/>
          <a:stretch>
            <a:fillRect/>
          </a:stretch>
        </p:blipFill>
        <p:spPr>
          <a:xfrm>
            <a:off x="2654300" y="1238250"/>
            <a:ext cx="6883400" cy="4381500"/>
          </a:xfrm>
          <a:prstGeom prst="rect">
            <a:avLst/>
          </a:prstGeom>
        </p:spPr>
      </p:pic>
    </p:spTree>
    <p:extLst>
      <p:ext uri="{BB962C8B-B14F-4D97-AF65-F5344CB8AC3E}">
        <p14:creationId xmlns:p14="http://schemas.microsoft.com/office/powerpoint/2010/main" val="33986635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F9DB-7EB7-819D-CE36-261C2F4B0615}"/>
              </a:ext>
            </a:extLst>
          </p:cNvPr>
          <p:cNvSpPr>
            <a:spLocks noGrp="1"/>
          </p:cNvSpPr>
          <p:nvPr>
            <p:ph type="title"/>
          </p:nvPr>
        </p:nvSpPr>
        <p:spPr/>
        <p:txBody>
          <a:bodyPr/>
          <a:lstStyle/>
          <a:p>
            <a:r>
              <a:rPr lang="en-US" dirty="0"/>
              <a:t>5. Pesticide Residues</a:t>
            </a:r>
          </a:p>
        </p:txBody>
      </p:sp>
      <p:sp>
        <p:nvSpPr>
          <p:cNvPr id="3" name="Content Placeholder 2">
            <a:extLst>
              <a:ext uri="{FF2B5EF4-FFF2-40B4-BE49-F238E27FC236}">
                <a16:creationId xmlns:a16="http://schemas.microsoft.com/office/drawing/2014/main" id="{ACB0A2A4-7EFD-A616-B135-4897FB4E69DA}"/>
              </a:ext>
            </a:extLst>
          </p:cNvPr>
          <p:cNvSpPr>
            <a:spLocks noGrp="1"/>
          </p:cNvSpPr>
          <p:nvPr>
            <p:ph idx="1"/>
          </p:nvPr>
        </p:nvSpPr>
        <p:spPr/>
        <p:txBody>
          <a:bodyPr>
            <a:normAutofit lnSpcReduction="10000"/>
          </a:bodyPr>
          <a:lstStyle/>
          <a:p>
            <a:r>
              <a:rPr lang="en-IN" b="0" i="0" dirty="0">
                <a:solidFill>
                  <a:srgbClr val="0F1419"/>
                </a:solidFill>
                <a:effectLst/>
                <a:latin typeface="TwitterChirp"/>
              </a:rPr>
              <a:t>Everyone understands this one. </a:t>
            </a:r>
          </a:p>
          <a:p>
            <a:r>
              <a:rPr lang="en-IN" b="0" i="0" dirty="0">
                <a:solidFill>
                  <a:srgbClr val="0F1419"/>
                </a:solidFill>
                <a:effectLst/>
                <a:latin typeface="TwitterChirp"/>
              </a:rPr>
              <a:t>Conventional farmers use both permitted and </a:t>
            </a:r>
            <a:r>
              <a:rPr lang="en-IN" b="1" i="0" dirty="0">
                <a:solidFill>
                  <a:srgbClr val="0F1419"/>
                </a:solidFill>
                <a:effectLst/>
                <a:latin typeface="TwitterChirp"/>
              </a:rPr>
              <a:t>banned</a:t>
            </a:r>
            <a:r>
              <a:rPr lang="en-IN" b="0" i="0" dirty="0">
                <a:solidFill>
                  <a:srgbClr val="0F1419"/>
                </a:solidFill>
                <a:effectLst/>
                <a:latin typeface="TwitterChirp"/>
              </a:rPr>
              <a:t> pesticides, sometimes just before harvest. These are dangerous chemicals you want to stay away from.</a:t>
            </a:r>
          </a:p>
          <a:p>
            <a:r>
              <a:rPr lang="en-IN" b="0" i="0" dirty="0">
                <a:solidFill>
                  <a:srgbClr val="0F1419"/>
                </a:solidFill>
                <a:effectLst/>
                <a:latin typeface="TwitterChirp"/>
              </a:rPr>
              <a:t>For example, organophosphates, the most popular type of pesticides, use the same biochemical mechanism as nerve gas. Pesticides like Mono-</a:t>
            </a:r>
            <a:r>
              <a:rPr lang="en-IN" b="0" i="0" dirty="0" err="1">
                <a:solidFill>
                  <a:srgbClr val="0F1419"/>
                </a:solidFill>
                <a:effectLst/>
                <a:latin typeface="TwitterChirp"/>
              </a:rPr>
              <a:t>crotophos</a:t>
            </a:r>
            <a:r>
              <a:rPr lang="en-IN" b="0" i="0" dirty="0">
                <a:solidFill>
                  <a:srgbClr val="0F1419"/>
                </a:solidFill>
                <a:effectLst/>
                <a:latin typeface="TwitterChirp"/>
              </a:rPr>
              <a:t>, banned in several countries, are widely used in India today. Anyone can buy and use them as they wish.</a:t>
            </a:r>
          </a:p>
          <a:p>
            <a:endParaRPr lang="en-IN" b="0" i="0" dirty="0">
              <a:solidFill>
                <a:srgbClr val="0F1419"/>
              </a:solidFill>
              <a:effectLst/>
              <a:latin typeface="TwitterChirp"/>
            </a:endParaRPr>
          </a:p>
          <a:p>
            <a:endParaRPr lang="en-US" dirty="0"/>
          </a:p>
        </p:txBody>
      </p:sp>
    </p:spTree>
    <p:extLst>
      <p:ext uri="{BB962C8B-B14F-4D97-AF65-F5344CB8AC3E}">
        <p14:creationId xmlns:p14="http://schemas.microsoft.com/office/powerpoint/2010/main" val="727692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EF9DB-7EB7-819D-CE36-261C2F4B0615}"/>
              </a:ext>
            </a:extLst>
          </p:cNvPr>
          <p:cNvSpPr>
            <a:spLocks noGrp="1"/>
          </p:cNvSpPr>
          <p:nvPr>
            <p:ph type="title"/>
          </p:nvPr>
        </p:nvSpPr>
        <p:spPr/>
        <p:txBody>
          <a:bodyPr/>
          <a:lstStyle/>
          <a:p>
            <a:r>
              <a:rPr lang="en-US" dirty="0"/>
              <a:t>5. Pesticide Residues (contd.)</a:t>
            </a:r>
          </a:p>
        </p:txBody>
      </p:sp>
      <p:sp>
        <p:nvSpPr>
          <p:cNvPr id="3" name="Content Placeholder 2">
            <a:extLst>
              <a:ext uri="{FF2B5EF4-FFF2-40B4-BE49-F238E27FC236}">
                <a16:creationId xmlns:a16="http://schemas.microsoft.com/office/drawing/2014/main" id="{ACB0A2A4-7EFD-A616-B135-4897FB4E69DA}"/>
              </a:ext>
            </a:extLst>
          </p:cNvPr>
          <p:cNvSpPr>
            <a:spLocks noGrp="1"/>
          </p:cNvSpPr>
          <p:nvPr>
            <p:ph idx="1"/>
          </p:nvPr>
        </p:nvSpPr>
        <p:spPr/>
        <p:txBody>
          <a:bodyPr>
            <a:normAutofit lnSpcReduction="10000"/>
          </a:bodyPr>
          <a:lstStyle/>
          <a:p>
            <a:r>
              <a:rPr lang="en-IN" dirty="0">
                <a:solidFill>
                  <a:srgbClr val="0F1419"/>
                </a:solidFill>
                <a:latin typeface="TwitterChirp"/>
              </a:rPr>
              <a:t>T</a:t>
            </a:r>
            <a:r>
              <a:rPr lang="en-IN" b="0" i="0" dirty="0">
                <a:solidFill>
                  <a:srgbClr val="0F1419"/>
                </a:solidFill>
                <a:effectLst/>
                <a:latin typeface="TwitterChirp"/>
              </a:rPr>
              <a:t>hese dangerous chemicals invariably find their way on to our plates. often more than the maximum permissible limit.</a:t>
            </a:r>
          </a:p>
          <a:p>
            <a:r>
              <a:rPr lang="en-IN" dirty="0">
                <a:solidFill>
                  <a:srgbClr val="0F1419"/>
                </a:solidFill>
                <a:latin typeface="TwitterChirp"/>
              </a:rPr>
              <a:t>P</a:t>
            </a:r>
            <a:r>
              <a:rPr lang="en-IN" b="0" i="0" dirty="0">
                <a:solidFill>
                  <a:srgbClr val="0F1419"/>
                </a:solidFill>
                <a:effectLst/>
                <a:latin typeface="TwitterChirp"/>
              </a:rPr>
              <a:t>uts a lot of pressure on kidneys which work overtime to get rid of these toxins from our body.</a:t>
            </a:r>
          </a:p>
          <a:p>
            <a:r>
              <a:rPr lang="en-IN" dirty="0">
                <a:solidFill>
                  <a:srgbClr val="0F1419"/>
                </a:solidFill>
                <a:latin typeface="TwitterChirp"/>
              </a:rPr>
              <a:t>C</a:t>
            </a:r>
            <a:r>
              <a:rPr lang="en-IN" b="0" i="0" dirty="0">
                <a:solidFill>
                  <a:srgbClr val="0F1419"/>
                </a:solidFill>
                <a:effectLst/>
                <a:latin typeface="TwitterChirp"/>
              </a:rPr>
              <a:t>auses endocrine disruptions, cognitive impairment, lymphomas - the list is unending.</a:t>
            </a:r>
          </a:p>
          <a:p>
            <a:r>
              <a:rPr lang="en-IN" dirty="0">
                <a:solidFill>
                  <a:srgbClr val="0F1419"/>
                </a:solidFill>
                <a:latin typeface="TwitterChirp"/>
              </a:rPr>
              <a:t>P</a:t>
            </a:r>
            <a:r>
              <a:rPr lang="en-IN" b="0" i="0" dirty="0">
                <a:solidFill>
                  <a:srgbClr val="0F1419"/>
                </a:solidFill>
                <a:effectLst/>
                <a:latin typeface="TwitterChirp"/>
              </a:rPr>
              <a:t>roblems are especially exacerbated in children, old or sick people, pregnant women.</a:t>
            </a:r>
          </a:p>
          <a:p>
            <a:endParaRPr lang="en-US" dirty="0"/>
          </a:p>
        </p:txBody>
      </p:sp>
    </p:spTree>
    <p:extLst>
      <p:ext uri="{BB962C8B-B14F-4D97-AF65-F5344CB8AC3E}">
        <p14:creationId xmlns:p14="http://schemas.microsoft.com/office/powerpoint/2010/main" val="23218230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6408-19D2-BF62-85AF-B9E4498AD177}"/>
              </a:ext>
            </a:extLst>
          </p:cNvPr>
          <p:cNvSpPr>
            <a:spLocks noGrp="1"/>
          </p:cNvSpPr>
          <p:nvPr>
            <p:ph type="title"/>
          </p:nvPr>
        </p:nvSpPr>
        <p:spPr/>
        <p:txBody>
          <a:bodyPr/>
          <a:lstStyle/>
          <a:p>
            <a:r>
              <a:rPr lang="en-US" dirty="0"/>
              <a:t>A Better Way Of Growing Food</a:t>
            </a:r>
          </a:p>
        </p:txBody>
      </p:sp>
      <p:sp>
        <p:nvSpPr>
          <p:cNvPr id="3" name="Content Placeholder 2">
            <a:extLst>
              <a:ext uri="{FF2B5EF4-FFF2-40B4-BE49-F238E27FC236}">
                <a16:creationId xmlns:a16="http://schemas.microsoft.com/office/drawing/2014/main" id="{EA018FDF-FE12-CCF9-FE26-6A6F87FF048A}"/>
              </a:ext>
            </a:extLst>
          </p:cNvPr>
          <p:cNvSpPr>
            <a:spLocks noGrp="1"/>
          </p:cNvSpPr>
          <p:nvPr>
            <p:ph idx="1"/>
          </p:nvPr>
        </p:nvSpPr>
        <p:spPr/>
        <p:txBody>
          <a:bodyPr/>
          <a:lstStyle/>
          <a:p>
            <a:r>
              <a:rPr lang="en-US" dirty="0"/>
              <a:t>BETTER FOR CONSUMERS</a:t>
            </a:r>
          </a:p>
          <a:p>
            <a:r>
              <a:rPr lang="en-US" dirty="0"/>
              <a:t>BETTER FOR FARMERS</a:t>
            </a:r>
          </a:p>
          <a:p>
            <a:r>
              <a:rPr lang="en-US" dirty="0"/>
              <a:t>BETTER FOR THE PLANET</a:t>
            </a:r>
          </a:p>
        </p:txBody>
      </p:sp>
    </p:spTree>
    <p:extLst>
      <p:ext uri="{BB962C8B-B14F-4D97-AF65-F5344CB8AC3E}">
        <p14:creationId xmlns:p14="http://schemas.microsoft.com/office/powerpoint/2010/main" val="1283033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56BE32-08C3-2516-DDE0-0CCAD26D290B}"/>
              </a:ext>
            </a:extLst>
          </p:cNvPr>
          <p:cNvSpPr>
            <a:spLocks noGrp="1"/>
          </p:cNvSpPr>
          <p:nvPr>
            <p:ph idx="1"/>
          </p:nvPr>
        </p:nvSpPr>
        <p:spPr/>
        <p:txBody>
          <a:bodyPr/>
          <a:lstStyle/>
          <a:p>
            <a:endParaRPr lang="en-US" dirty="0"/>
          </a:p>
        </p:txBody>
      </p:sp>
      <p:pic>
        <p:nvPicPr>
          <p:cNvPr id="1026" name="Picture 2">
            <a:extLst>
              <a:ext uri="{FF2B5EF4-FFF2-40B4-BE49-F238E27FC236}">
                <a16:creationId xmlns:a16="http://schemas.microsoft.com/office/drawing/2014/main" id="{C706F17F-3281-02A0-DB01-6E0035E289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850"/>
            <a:ext cx="12192000" cy="671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6889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B7D9-6278-7DFE-A092-0F1B9A5770B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CF1E6AD-32AF-8181-B2E8-A13D4A6E3482}"/>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DE201FC3-6C80-418A-8B76-D4BBCE440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568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0CCF-01CD-0221-5AD9-413678739F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67339C6-95DD-D8E2-93F8-88F4F7B7E5AD}"/>
              </a:ext>
            </a:extLst>
          </p:cNvPr>
          <p:cNvSpPr>
            <a:spLocks noGrp="1"/>
          </p:cNvSpPr>
          <p:nvPr>
            <p:ph idx="1"/>
          </p:nvPr>
        </p:nvSpPr>
        <p:spPr/>
        <p:txBody>
          <a:bodyPr/>
          <a:lstStyle/>
          <a:p>
            <a:endParaRPr lang="en-US"/>
          </a:p>
        </p:txBody>
      </p:sp>
      <p:pic>
        <p:nvPicPr>
          <p:cNvPr id="3074" name="Picture 2">
            <a:extLst>
              <a:ext uri="{FF2B5EF4-FFF2-40B4-BE49-F238E27FC236}">
                <a16:creationId xmlns:a16="http://schemas.microsoft.com/office/drawing/2014/main" id="{3958640C-E3F0-8B1F-3C61-9EE5E2F92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3" y="-1341541"/>
            <a:ext cx="12292013" cy="9618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2439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859062C-0CCC-FB81-050B-5BC5EC758A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987" y="1025105"/>
            <a:ext cx="7322303" cy="4605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51375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1412</TotalTime>
  <Words>2303</Words>
  <Application>Microsoft Macintosh PowerPoint</Application>
  <PresentationFormat>Widescreen</PresentationFormat>
  <Paragraphs>201</Paragraphs>
  <Slides>59</Slides>
  <Notes>36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-apple-system</vt:lpstr>
      <vt:lpstr>Arial</vt:lpstr>
      <vt:lpstr>Calibri</vt:lpstr>
      <vt:lpstr>Garamond</vt:lpstr>
      <vt:lpstr>TwitterChirp</vt:lpstr>
      <vt:lpstr>Organic</vt:lpstr>
      <vt:lpstr>Organic Farming Bootcamp</vt:lpstr>
      <vt:lpstr>Agenda for Today</vt:lpstr>
      <vt:lpstr>Introductions</vt:lpstr>
      <vt:lpstr>Bootcamp Overview</vt:lpstr>
      <vt:lpstr>Why 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Chemical Age</vt:lpstr>
      <vt:lpstr>The Fertilizer Age</vt:lpstr>
      <vt:lpstr>PowerPoint Presentation</vt:lpstr>
      <vt:lpstr>PowerPoint Presentation</vt:lpstr>
      <vt:lpstr>The Fertilizer Age</vt:lpstr>
      <vt:lpstr>The Pesticide Age</vt:lpstr>
      <vt:lpstr>The Pesticide Age</vt:lpstr>
      <vt:lpstr>PowerPoint Presentation</vt:lpstr>
      <vt:lpstr>Alarm Bells</vt:lpstr>
      <vt:lpstr>Indian Agriculture</vt:lpstr>
      <vt:lpstr>Indian Agriculture</vt:lpstr>
      <vt:lpstr>Green Revolution</vt:lpstr>
      <vt:lpstr>The Problem with Chemical Fertilizers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OK – so we should grow organic. But why should consumers buy organic?</vt:lpstr>
      <vt:lpstr>1. Antioxidants</vt:lpstr>
      <vt:lpstr>2.Minerals</vt:lpstr>
      <vt:lpstr>PowerPoint Presentation</vt:lpstr>
      <vt:lpstr>3. Toxic Heavy Metals</vt:lpstr>
      <vt:lpstr>4. Excess Nitrates</vt:lpstr>
      <vt:lpstr>PowerPoint Presentation</vt:lpstr>
      <vt:lpstr>5. Pesticide Residues</vt:lpstr>
      <vt:lpstr>5. Pesticide Residues (contd.)</vt:lpstr>
      <vt:lpstr>A Better Way Of Growing Food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1</dc:title>
  <dc:creator>Shameek Chakravarty</dc:creator>
  <cp:lastModifiedBy>Shameek Chakravarty</cp:lastModifiedBy>
  <cp:revision>5</cp:revision>
  <dcterms:created xsi:type="dcterms:W3CDTF">2023-09-01T02:59:30Z</dcterms:created>
  <dcterms:modified xsi:type="dcterms:W3CDTF">2023-09-02T15:12:44Z</dcterms:modified>
</cp:coreProperties>
</file>